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  <p:sldMasterId id="2147483809" r:id="rId2"/>
    <p:sldMasterId id="2147483814" r:id="rId3"/>
  </p:sldMasterIdLst>
  <p:notesMasterIdLst>
    <p:notesMasterId r:id="rId19"/>
  </p:notesMasterIdLst>
  <p:handoutMasterIdLst>
    <p:handoutMasterId r:id="rId20"/>
  </p:handoutMasterIdLst>
  <p:sldIdLst>
    <p:sldId id="316" r:id="rId4"/>
    <p:sldId id="305" r:id="rId5"/>
    <p:sldId id="281" r:id="rId6"/>
    <p:sldId id="318" r:id="rId7"/>
    <p:sldId id="320" r:id="rId8"/>
    <p:sldId id="322" r:id="rId9"/>
    <p:sldId id="321" r:id="rId10"/>
    <p:sldId id="325" r:id="rId11"/>
    <p:sldId id="326" r:id="rId12"/>
    <p:sldId id="328" r:id="rId13"/>
    <p:sldId id="331" r:id="rId14"/>
    <p:sldId id="329" r:id="rId15"/>
    <p:sldId id="330" r:id="rId16"/>
    <p:sldId id="302" r:id="rId17"/>
    <p:sldId id="313" r:id="rId18"/>
  </p:sldIdLst>
  <p:sldSz cx="9144000" cy="6858000" type="screen4x3"/>
  <p:notesSz cx="7099300" cy="10234613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sz="2800" kern="1200">
        <a:solidFill>
          <a:schemeClr val="bg1"/>
        </a:solidFill>
        <a:effectDag name="">
          <a:cont type="tree" name="">
            <a:effect ref="fillLine"/>
            <a:outerShdw dist="38100" dir="13500000" algn="br">
              <a:schemeClr val="bg1">
                <a:lumMod val="200000"/>
                <a:satMod val="200000"/>
              </a:schemeClr>
            </a:outerShdw>
          </a:cont>
          <a:cont type="tree" name="">
            <a:effect ref="fillLine"/>
            <a:outerShdw dist="38100" dir="2700000" algn="tl">
              <a:schemeClr val="bg1">
                <a:lumMod val="60000"/>
                <a:satMod val="60000"/>
              </a:schemeClr>
            </a:outerShdw>
          </a:cont>
          <a:effect ref="fillLine"/>
        </a:effectDag>
        <a:latin typeface="Tahoma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800" kern="1200">
        <a:solidFill>
          <a:schemeClr val="bg1"/>
        </a:solidFill>
        <a:effectDag name="">
          <a:cont type="tree" name="">
            <a:effect ref="fillLine"/>
            <a:outerShdw dist="38100" dir="13500000" algn="br">
              <a:schemeClr val="bg1">
                <a:lumMod val="200000"/>
                <a:satMod val="200000"/>
              </a:schemeClr>
            </a:outerShdw>
          </a:cont>
          <a:cont type="tree" name="">
            <a:effect ref="fillLine"/>
            <a:outerShdw dist="38100" dir="2700000" algn="tl">
              <a:schemeClr val="bg1">
                <a:lumMod val="60000"/>
                <a:satMod val="60000"/>
              </a:schemeClr>
            </a:outerShdw>
          </a:cont>
          <a:effect ref="fillLine"/>
        </a:effectDag>
        <a:latin typeface="Tahoma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800" kern="1200">
        <a:solidFill>
          <a:schemeClr val="bg1"/>
        </a:solidFill>
        <a:effectDag name="">
          <a:cont type="tree" name="">
            <a:effect ref="fillLine"/>
            <a:outerShdw dist="38100" dir="13500000" algn="br">
              <a:schemeClr val="bg1">
                <a:lumMod val="200000"/>
                <a:satMod val="200000"/>
              </a:schemeClr>
            </a:outerShdw>
          </a:cont>
          <a:cont type="tree" name="">
            <a:effect ref="fillLine"/>
            <a:outerShdw dist="38100" dir="2700000" algn="tl">
              <a:schemeClr val="bg1">
                <a:lumMod val="60000"/>
                <a:satMod val="60000"/>
              </a:schemeClr>
            </a:outerShdw>
          </a:cont>
          <a:effect ref="fillLine"/>
        </a:effectDag>
        <a:latin typeface="Tahoma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800" kern="1200">
        <a:solidFill>
          <a:schemeClr val="bg1"/>
        </a:solidFill>
        <a:effectDag name="">
          <a:cont type="tree" name="">
            <a:effect ref="fillLine"/>
            <a:outerShdw dist="38100" dir="13500000" algn="br">
              <a:schemeClr val="bg1">
                <a:lumMod val="200000"/>
                <a:satMod val="200000"/>
              </a:schemeClr>
            </a:outerShdw>
          </a:cont>
          <a:cont type="tree" name="">
            <a:effect ref="fillLine"/>
            <a:outerShdw dist="38100" dir="2700000" algn="tl">
              <a:schemeClr val="bg1">
                <a:lumMod val="60000"/>
                <a:satMod val="60000"/>
              </a:schemeClr>
            </a:outerShdw>
          </a:cont>
          <a:effect ref="fillLine"/>
        </a:effectDag>
        <a:latin typeface="Tahoma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800" kern="1200">
        <a:solidFill>
          <a:schemeClr val="bg1"/>
        </a:solidFill>
        <a:effectDag name="">
          <a:cont type="tree" name="">
            <a:effect ref="fillLine"/>
            <a:outerShdw dist="38100" dir="13500000" algn="br">
              <a:schemeClr val="bg1">
                <a:lumMod val="200000"/>
                <a:satMod val="200000"/>
              </a:schemeClr>
            </a:outerShdw>
          </a:cont>
          <a:cont type="tree" name="">
            <a:effect ref="fillLine"/>
            <a:outerShdw dist="38100" dir="2700000" algn="tl">
              <a:schemeClr val="bg1">
                <a:lumMod val="60000"/>
                <a:satMod val="60000"/>
              </a:schemeClr>
            </a:outerShdw>
          </a:cont>
          <a:effect ref="fillLine"/>
        </a:effectDag>
        <a:latin typeface="Tahoma" pitchFamily="34" charset="0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bg1"/>
        </a:solidFill>
        <a:effectDag name="">
          <a:cont type="tree" name="">
            <a:effect ref="fillLine"/>
            <a:outerShdw dist="38100" dir="13500000" algn="br">
              <a:schemeClr val="bg1">
                <a:lumMod val="200000"/>
                <a:satMod val="200000"/>
              </a:schemeClr>
            </a:outerShdw>
          </a:cont>
          <a:cont type="tree" name="">
            <a:effect ref="fillLine"/>
            <a:outerShdw dist="38100" dir="2700000" algn="tl">
              <a:schemeClr val="bg1">
                <a:lumMod val="60000"/>
                <a:satMod val="60000"/>
              </a:schemeClr>
            </a:outerShdw>
          </a:cont>
          <a:effect ref="fillLine"/>
        </a:effectDag>
        <a:latin typeface="Tahoma" pitchFamily="34" charset="0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bg1"/>
        </a:solidFill>
        <a:effectDag name="">
          <a:cont type="tree" name="">
            <a:effect ref="fillLine"/>
            <a:outerShdw dist="38100" dir="13500000" algn="br">
              <a:schemeClr val="bg1">
                <a:lumMod val="200000"/>
                <a:satMod val="200000"/>
              </a:schemeClr>
            </a:outerShdw>
          </a:cont>
          <a:cont type="tree" name="">
            <a:effect ref="fillLine"/>
            <a:outerShdw dist="38100" dir="2700000" algn="tl">
              <a:schemeClr val="bg1">
                <a:lumMod val="60000"/>
                <a:satMod val="60000"/>
              </a:schemeClr>
            </a:outerShdw>
          </a:cont>
          <a:effect ref="fillLine"/>
        </a:effectDag>
        <a:latin typeface="Tahoma" pitchFamily="34" charset="0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bg1"/>
        </a:solidFill>
        <a:effectDag name="">
          <a:cont type="tree" name="">
            <a:effect ref="fillLine"/>
            <a:outerShdw dist="38100" dir="13500000" algn="br">
              <a:schemeClr val="bg1">
                <a:lumMod val="200000"/>
                <a:satMod val="200000"/>
              </a:schemeClr>
            </a:outerShdw>
          </a:cont>
          <a:cont type="tree" name="">
            <a:effect ref="fillLine"/>
            <a:outerShdw dist="38100" dir="2700000" algn="tl">
              <a:schemeClr val="bg1">
                <a:lumMod val="60000"/>
                <a:satMod val="60000"/>
              </a:schemeClr>
            </a:outerShdw>
          </a:cont>
          <a:effect ref="fillLine"/>
        </a:effectDag>
        <a:latin typeface="Tahoma" pitchFamily="34" charset="0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bg1"/>
        </a:solidFill>
        <a:effectDag name="">
          <a:cont type="tree" name="">
            <a:effect ref="fillLine"/>
            <a:outerShdw dist="38100" dir="13500000" algn="br">
              <a:schemeClr val="bg1">
                <a:lumMod val="200000"/>
                <a:satMod val="200000"/>
              </a:schemeClr>
            </a:outerShdw>
          </a:cont>
          <a:cont type="tree" name="">
            <a:effect ref="fillLine"/>
            <a:outerShdw dist="38100" dir="2700000" algn="tl">
              <a:schemeClr val="bg1">
                <a:lumMod val="60000"/>
                <a:satMod val="60000"/>
              </a:schemeClr>
            </a:outerShdw>
          </a:cont>
          <a:effect ref="fillLine"/>
        </a:effectDag>
        <a:latin typeface="Tahoma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3">
          <p15:clr>
            <a:srgbClr val="A4A3A4"/>
          </p15:clr>
        </p15:guide>
        <p15:guide id="2" pos="2235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2456"/>
    <a:srgbClr val="17175D"/>
    <a:srgbClr val="23238D"/>
    <a:srgbClr val="12124A"/>
    <a:srgbClr val="011F51"/>
    <a:srgbClr val="C8E8F7"/>
    <a:srgbClr val="82CEEF"/>
    <a:srgbClr val="FF3300"/>
    <a:srgbClr val="00B4E7"/>
    <a:srgbClr val="009D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08FB837D-C827-4EFA-A057-4D05807E0F7C}" styleName="Designformatvorlage 1 - Akz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84E427A-3D55-4303-BF80-6455036E1DE7}" styleName="Designformatvorlage 1 - Akz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Designformatvorlage 1 - Akz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14" autoAdjust="0"/>
    <p:restoredTop sz="81861" autoAdjust="0"/>
  </p:normalViewPr>
  <p:slideViewPr>
    <p:cSldViewPr>
      <p:cViewPr varScale="1">
        <p:scale>
          <a:sx n="54" d="100"/>
          <a:sy n="54" d="100"/>
        </p:scale>
        <p:origin x="1466" y="24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3288"/>
    </p:cViewPr>
  </p:sorterViewPr>
  <p:notesViewPr>
    <p:cSldViewPr>
      <p:cViewPr varScale="1">
        <p:scale>
          <a:sx n="53" d="100"/>
          <a:sy n="53" d="100"/>
        </p:scale>
        <p:origin x="-2640" y="-90"/>
      </p:cViewPr>
      <p:guideLst>
        <p:guide orient="horz" pos="3223"/>
        <p:guide pos="2235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" Type="http://schemas.openxmlformats.org/officeDocument/2006/relationships/slideMaster" Target="slideMasters/slideMaster3.xml"/><Relationship Id="rId21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8163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93" tIns="48247" rIns="96493" bIns="48247" numCol="1" anchor="t" anchorCtr="0" compatLnSpc="1">
            <a:prstTxWarp prst="textNoShape">
              <a:avLst/>
            </a:prstTxWarp>
          </a:bodyPr>
          <a:lstStyle>
            <a:lvl1pPr defTabSz="965200">
              <a:defRPr sz="1300">
                <a:solidFill>
                  <a:schemeClr val="tx1"/>
                </a:solidFill>
                <a:effectLst/>
                <a:latin typeface="Arial" charset="0"/>
              </a:defRPr>
            </a:lvl1pPr>
          </a:lstStyle>
          <a:p>
            <a:pPr>
              <a:defRPr/>
            </a:pPr>
            <a:r>
              <a:rPr lang="de-DE" dirty="0"/>
              <a:t>Weitergabe oder Vervielfältigung nur mit Genehmigung des Autors</a:t>
            </a:r>
          </a:p>
        </p:txBody>
      </p:sp>
      <p:sp>
        <p:nvSpPr>
          <p:cNvPr id="11878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1850"/>
            <a:ext cx="3078163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93" tIns="48247" rIns="96493" bIns="48247" numCol="1" anchor="b" anchorCtr="0" compatLnSpc="1">
            <a:prstTxWarp prst="textNoShape">
              <a:avLst/>
            </a:prstTxWarp>
          </a:bodyPr>
          <a:lstStyle>
            <a:lvl1pPr defTabSz="965200">
              <a:defRPr sz="1300">
                <a:solidFill>
                  <a:schemeClr val="tx1"/>
                </a:solidFill>
                <a:effectLst/>
                <a:latin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11878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19550" y="9721850"/>
            <a:ext cx="3078163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93" tIns="48247" rIns="96493" bIns="48247" numCol="1" anchor="b" anchorCtr="0" compatLnSpc="1">
            <a:prstTxWarp prst="textNoShape">
              <a:avLst/>
            </a:prstTxWarp>
          </a:bodyPr>
          <a:lstStyle>
            <a:lvl1pPr algn="r" defTabSz="965200">
              <a:defRPr sz="1300">
                <a:solidFill>
                  <a:schemeClr val="tx1"/>
                </a:solidFill>
                <a:effectLst/>
                <a:latin typeface="Arial" charset="0"/>
              </a:defRPr>
            </a:lvl1pPr>
          </a:lstStyle>
          <a:p>
            <a:pPr>
              <a:defRPr/>
            </a:pPr>
            <a:fld id="{89F6080D-010B-4BB8-A880-C44531D4C9AB}" type="slidenum">
              <a:rPr lang="de-DE"/>
              <a:pPr>
                <a:defRPr/>
              </a:pPr>
              <a:t>‹#›</a:t>
            </a:fld>
            <a:endParaRPr lang="de-DE"/>
          </a:p>
        </p:txBody>
      </p:sp>
      <p:pic>
        <p:nvPicPr>
          <p:cNvPr id="23557" name="Picture 6" descr="logo_v6-nam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5713" y="61913"/>
            <a:ext cx="1844675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1600732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8163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93" tIns="48247" rIns="96493" bIns="48247" numCol="1" anchor="t" anchorCtr="0" compatLnSpc="1">
            <a:prstTxWarp prst="textNoShape">
              <a:avLst/>
            </a:prstTxWarp>
          </a:bodyPr>
          <a:lstStyle>
            <a:lvl1pPr defTabSz="965200">
              <a:defRPr sz="1300">
                <a:solidFill>
                  <a:schemeClr val="tx1"/>
                </a:solidFill>
                <a:effectLst/>
                <a:latin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19550" y="0"/>
            <a:ext cx="3078163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93" tIns="48247" rIns="96493" bIns="48247" numCol="1" anchor="t" anchorCtr="0" compatLnSpc="1">
            <a:prstTxWarp prst="textNoShape">
              <a:avLst/>
            </a:prstTxWarp>
          </a:bodyPr>
          <a:lstStyle>
            <a:lvl1pPr algn="r" defTabSz="965200">
              <a:defRPr sz="1300">
                <a:solidFill>
                  <a:schemeClr val="tx1"/>
                </a:solidFill>
                <a:effectLst/>
                <a:latin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143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0600" y="768350"/>
            <a:ext cx="5118100" cy="3838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860925"/>
            <a:ext cx="5680075" cy="4605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93" tIns="48247" rIns="96493" bIns="4824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/>
              <a:t>Textmasterformate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1024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850"/>
            <a:ext cx="3078163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93" tIns="48247" rIns="96493" bIns="48247" numCol="1" anchor="b" anchorCtr="0" compatLnSpc="1">
            <a:prstTxWarp prst="textNoShape">
              <a:avLst/>
            </a:prstTxWarp>
          </a:bodyPr>
          <a:lstStyle>
            <a:lvl1pPr defTabSz="965200">
              <a:defRPr sz="1300">
                <a:solidFill>
                  <a:schemeClr val="tx1"/>
                </a:solidFill>
                <a:effectLst/>
                <a:latin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1024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19550" y="9721850"/>
            <a:ext cx="3078163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93" tIns="48247" rIns="96493" bIns="48247" numCol="1" anchor="b" anchorCtr="0" compatLnSpc="1">
            <a:prstTxWarp prst="textNoShape">
              <a:avLst/>
            </a:prstTxWarp>
          </a:bodyPr>
          <a:lstStyle>
            <a:lvl1pPr algn="r" defTabSz="965200">
              <a:defRPr sz="1300">
                <a:solidFill>
                  <a:schemeClr val="tx1"/>
                </a:solidFill>
                <a:effectLst/>
                <a:latin typeface="Arial" charset="0"/>
              </a:defRPr>
            </a:lvl1pPr>
          </a:lstStyle>
          <a:p>
            <a:pPr>
              <a:defRPr/>
            </a:pPr>
            <a:fld id="{0C6D6275-D5B4-459A-B2A3-212CA60D2300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3719721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 bet there are checklists for </a:t>
            </a:r>
          </a:p>
          <a:p>
            <a:r>
              <a:rPr lang="en-GB" dirty="0"/>
              <a:t>New servers/ data </a:t>
            </a:r>
            <a:r>
              <a:rPr lang="en-GB" dirty="0" err="1"/>
              <a:t>centers</a:t>
            </a:r>
            <a:endParaRPr lang="en-GB" dirty="0"/>
          </a:p>
          <a:p>
            <a:r>
              <a:rPr lang="en-GB" dirty="0"/>
              <a:t>Hardware/software installations</a:t>
            </a:r>
          </a:p>
          <a:p>
            <a:r>
              <a:rPr lang="en-GB" dirty="0"/>
              <a:t>Incident Response</a:t>
            </a:r>
          </a:p>
          <a:p>
            <a:r>
              <a:rPr lang="en-GB" dirty="0"/>
              <a:t>1</a:t>
            </a:r>
            <a:r>
              <a:rPr lang="en-GB" baseline="30000" dirty="0"/>
              <a:t>st</a:t>
            </a:r>
            <a:r>
              <a:rPr lang="en-GB" dirty="0"/>
              <a:t> Line/2</a:t>
            </a:r>
            <a:r>
              <a:rPr lang="en-GB" baseline="30000" dirty="0"/>
              <a:t>nd</a:t>
            </a:r>
            <a:r>
              <a:rPr lang="en-GB" dirty="0"/>
              <a:t> line for systems</a:t>
            </a:r>
          </a:p>
          <a:p>
            <a:r>
              <a:rPr lang="en-GB" dirty="0"/>
              <a:t>Pre-requisites</a:t>
            </a:r>
          </a:p>
          <a:p>
            <a:r>
              <a:rPr lang="en-GB" dirty="0"/>
              <a:t>Morning routines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6D6275-D5B4-459A-B2A3-212CA60D2300}" type="slidenum">
              <a:rPr lang="de-DE" smtClean="0"/>
              <a:pPr>
                <a:defRPr/>
              </a:pPr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451908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Its used for unit testing or TDD but can also be used</a:t>
            </a:r>
            <a:r>
              <a:rPr lang="en-GB" baseline="0" dirty="0"/>
              <a:t> to validate an environment. Comes with Windows 10 or install from the gallery with Install-Module Pester</a:t>
            </a: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6D6275-D5B4-459A-B2A3-212CA60D2300}" type="slidenum">
              <a:rPr lang="de-DE" smtClean="0"/>
              <a:pPr>
                <a:defRPr/>
              </a:pPr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448354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This is a Pester test running in VS Code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6F04B6-3A6E-4A0E-9BBA-F10587E7A69E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16403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Its used for unit testing or TDD but can also be used</a:t>
            </a:r>
            <a:r>
              <a:rPr lang="en-GB" baseline="0" dirty="0"/>
              <a:t> to validate an environment. Comes with Windows 10 or install from the gallery with Install-Module Pester</a:t>
            </a: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6D6275-D5B4-459A-B2A3-212CA60D2300}" type="slidenum">
              <a:rPr lang="de-DE" smtClean="0"/>
              <a:pPr>
                <a:defRPr/>
              </a:pPr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909305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6D6275-D5B4-459A-B2A3-212CA60D2300}" type="slidenum">
              <a:rPr lang="de-DE" smtClean="0"/>
              <a:pPr>
                <a:defRPr/>
              </a:pPr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995942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6D6275-D5B4-459A-B2A3-212CA60D2300}" type="slidenum">
              <a:rPr lang="de-DE" smtClean="0"/>
              <a:pPr>
                <a:defRPr/>
              </a:pPr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597276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Everything in the world </a:t>
            </a:r>
            <a:r>
              <a:rPr lang="en-GB" dirty="0">
                <a:sym typeface="Wingdings" panose="05000000000000000000" pitchFamily="2" charset="2"/>
              </a:rPr>
              <a:t>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6D6275-D5B4-459A-B2A3-212CA60D2300}" type="slidenum">
              <a:rPr lang="de-DE" smtClean="0"/>
              <a:pPr>
                <a:defRPr/>
              </a:pPr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826900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83568" y="1412776"/>
            <a:ext cx="7772400" cy="930027"/>
          </a:xfrm>
          <a:prstGeom prst="rect">
            <a:avLst/>
          </a:prstGeom>
        </p:spPr>
        <p:txBody>
          <a:bodyPr anchor="ctr"/>
          <a:lstStyle>
            <a:lvl1pPr algn="ctr">
              <a:defRPr sz="4400" b="1" cap="none" baseline="0">
                <a:solidFill>
                  <a:schemeClr val="bg1"/>
                </a:solidFill>
                <a:effectLst>
                  <a:outerShdw blurRad="38100" dist="50800" dir="5400000" algn="t" rotWithShape="0">
                    <a:prstClr val="black">
                      <a:alpha val="40000"/>
                    </a:prstClr>
                  </a:outerShdw>
                </a:effectLst>
                <a:latin typeface="Ubuntu Mono" panose="020B0509030602030204" pitchFamily="49" charset="0"/>
                <a:ea typeface="Roboto Black" panose="02000000000000000000" pitchFamily="2" charset="0"/>
              </a:defRPr>
            </a:lvl1pPr>
          </a:lstStyle>
          <a:p>
            <a:r>
              <a:rPr lang="de-DE" dirty="0" err="1"/>
              <a:t>Presentation</a:t>
            </a:r>
            <a:r>
              <a:rPr lang="de-DE" dirty="0"/>
              <a:t> Title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674440" y="6093296"/>
            <a:ext cx="4617640" cy="564083"/>
          </a:xfrm>
        </p:spPr>
        <p:txBody>
          <a:bodyPr anchor="t"/>
          <a:lstStyle>
            <a:lvl1pPr marL="0" indent="0" algn="l">
              <a:buNone/>
              <a:defRPr sz="2000" i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Ubuntu Mono" panose="020B0509030602030204" pitchFamily="49" charset="0"/>
                <a:ea typeface="Roboto Condensed" panose="02000000000000000000" pitchFamily="2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 dirty="0" err="1"/>
              <a:t>Presenter</a:t>
            </a:r>
            <a:r>
              <a:rPr lang="de-DE" dirty="0"/>
              <a:t> Name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84213" y="2781300"/>
            <a:ext cx="7772400" cy="935038"/>
          </a:xfrm>
        </p:spPr>
        <p:txBody>
          <a:bodyPr/>
          <a:lstStyle>
            <a:lvl1pPr marL="0" indent="0" algn="ctr">
              <a:buNone/>
              <a:defRPr baseline="0"/>
            </a:lvl1pPr>
          </a:lstStyle>
          <a:p>
            <a:pPr lvl="0"/>
            <a:r>
              <a:rPr lang="de-DE" dirty="0" err="1"/>
              <a:t>Presentation</a:t>
            </a:r>
            <a:r>
              <a:rPr lang="de-DE" dirty="0"/>
              <a:t> </a:t>
            </a:r>
            <a:r>
              <a:rPr lang="de-DE" dirty="0" err="1"/>
              <a:t>Subtitle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45665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werShell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251520" y="260648"/>
            <a:ext cx="8640960" cy="63367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59453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3528" y="1700808"/>
            <a:ext cx="8229600" cy="2088232"/>
          </a:xfrm>
          <a:prstGeom prst="rect">
            <a:avLst/>
          </a:prstGeom>
        </p:spPr>
        <p:txBody>
          <a:bodyPr/>
          <a:lstStyle>
            <a:lvl1pPr>
              <a:defRPr sz="12000" b="1">
                <a:solidFill>
                  <a:srgbClr val="011F51"/>
                </a:solidFill>
                <a:effectLst>
                  <a:outerShdw blurRad="127000" dist="76200" dir="2700000" sx="104000" sy="104000" algn="tl" rotWithShape="0">
                    <a:prstClr val="black">
                      <a:alpha val="40000"/>
                    </a:prstClr>
                  </a:outerShdw>
                </a:effectLst>
                <a:latin typeface="Ubuntu Mono" panose="020B0509030602030204" pitchFamily="49" charset="0"/>
              </a:defRPr>
            </a:lvl1pPr>
          </a:lstStyle>
          <a:p>
            <a:r>
              <a:rPr lang="en-US" dirty="0"/>
              <a:t>Demo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23850" y="4221087"/>
            <a:ext cx="8208963" cy="2160241"/>
          </a:xfrm>
        </p:spPr>
        <p:txBody>
          <a:bodyPr/>
          <a:lstStyle>
            <a:lvl1pPr algn="ctr">
              <a:defRPr baseline="0">
                <a:solidFill>
                  <a:srgbClr val="17175D"/>
                </a:solidFill>
              </a:defRPr>
            </a:lvl1pPr>
          </a:lstStyle>
          <a:p>
            <a:pPr lvl="0"/>
            <a:r>
              <a:rPr lang="en-US" dirty="0"/>
              <a:t>Description of demo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6960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3CBD0-B2C0-4FBB-B455-14180BE8B619}" type="datetimeFigureOut">
              <a:rPr lang="en-GB" smtClean="0"/>
              <a:t>07/05/2017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315EB-510F-485C-BAC9-E1AD9BCC430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87861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3CBD0-B2C0-4FBB-B455-14180BE8B619}" type="datetimeFigureOut">
              <a:rPr lang="en-GB" smtClean="0"/>
              <a:t>07/05/2017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315EB-510F-485C-BAC9-E1AD9BCC430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51590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3CBD0-B2C0-4FBB-B455-14180BE8B619}" type="datetimeFigureOut">
              <a:rPr lang="en-GB" smtClean="0"/>
              <a:t>07/05/2017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315EB-510F-485C-BAC9-E1AD9BCC430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570154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3CBD0-B2C0-4FBB-B455-14180BE8B619}" type="datetimeFigureOut">
              <a:rPr lang="en-GB" smtClean="0"/>
              <a:t>07/05/2017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315EB-510F-485C-BAC9-E1AD9BCC430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1786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3CBD0-B2C0-4FBB-B455-14180BE8B619}" type="datetimeFigureOut">
              <a:rPr lang="en-GB" smtClean="0"/>
              <a:t>07/05/2017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315EB-510F-485C-BAC9-E1AD9BCC430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588276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3CBD0-B2C0-4FBB-B455-14180BE8B619}" type="datetimeFigureOut">
              <a:rPr lang="en-GB" smtClean="0"/>
              <a:t>07/05/2017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315EB-510F-485C-BAC9-E1AD9BCC430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445977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3CBD0-B2C0-4FBB-B455-14180BE8B619}" type="datetimeFigureOut">
              <a:rPr lang="en-GB" smtClean="0"/>
              <a:t>07/05/2017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315EB-510F-485C-BAC9-E1AD9BCC430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348570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3CBD0-B2C0-4FBB-B455-14180BE8B619}" type="datetimeFigureOut">
              <a:rPr lang="en-GB" smtClean="0"/>
              <a:t>07/05/2017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315EB-510F-485C-BAC9-E1AD9BCC430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25683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wischen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11560" y="2498973"/>
            <a:ext cx="7772400" cy="1362075"/>
          </a:xfrm>
          <a:prstGeom prst="rect">
            <a:avLst/>
          </a:prstGeom>
          <a:solidFill>
            <a:srgbClr val="FFC0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3600" b="1" cap="none" baseline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Ubuntu Mono" panose="020B0509030602030204" pitchFamily="49" charset="0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83568" y="4509120"/>
            <a:ext cx="7772400" cy="1500187"/>
          </a:xfrm>
        </p:spPr>
        <p:txBody>
          <a:bodyPr anchor="t"/>
          <a:lstStyle>
            <a:lvl1pPr marL="0" indent="0" algn="ctr">
              <a:buNone/>
              <a:defRPr sz="20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 dirty="0"/>
              <a:t>Textmasterformate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626368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3CBD0-B2C0-4FBB-B455-14180BE8B619}" type="datetimeFigureOut">
              <a:rPr lang="en-GB" smtClean="0"/>
              <a:t>07/05/2017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315EB-510F-485C-BAC9-E1AD9BCC430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84592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3CBD0-B2C0-4FBB-B455-14180BE8B619}" type="datetimeFigureOut">
              <a:rPr lang="en-GB" smtClean="0"/>
              <a:t>07/05/2017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315EB-510F-485C-BAC9-E1AD9BCC430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18075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3CBD0-B2C0-4FBB-B455-14180BE8B619}" type="datetimeFigureOut">
              <a:rPr lang="en-GB" smtClean="0"/>
              <a:t>07/05/2017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315EB-510F-485C-BAC9-E1AD9BCC430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30084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resentation 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83568" y="1412778"/>
            <a:ext cx="7772400" cy="930027"/>
          </a:xfrm>
          <a:prstGeom prst="rect">
            <a:avLst/>
          </a:prstGeom>
        </p:spPr>
        <p:txBody>
          <a:bodyPr anchor="ctr"/>
          <a:lstStyle>
            <a:lvl1pPr algn="ctr">
              <a:defRPr sz="3300" b="1" cap="none" baseline="0">
                <a:solidFill>
                  <a:schemeClr val="bg1"/>
                </a:solidFill>
                <a:effectLst>
                  <a:outerShdw blurRad="38100" dist="50800" dir="5400000" algn="t" rotWithShape="0">
                    <a:prstClr val="black">
                      <a:alpha val="40000"/>
                    </a:prstClr>
                  </a:outerShdw>
                </a:effectLst>
                <a:latin typeface="Ubuntu Mono" panose="020B0509030602030204" pitchFamily="49" charset="0"/>
                <a:ea typeface="Roboto Black" panose="02000000000000000000" pitchFamily="2" charset="0"/>
              </a:defRPr>
            </a:lvl1pPr>
          </a:lstStyle>
          <a:p>
            <a:r>
              <a:rPr lang="de-DE" dirty="0" err="1"/>
              <a:t>Presentation</a:t>
            </a:r>
            <a:r>
              <a:rPr lang="de-DE" dirty="0"/>
              <a:t> Title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674441" y="6093298"/>
            <a:ext cx="4617640" cy="564083"/>
          </a:xfrm>
        </p:spPr>
        <p:txBody>
          <a:bodyPr anchor="t"/>
          <a:lstStyle>
            <a:lvl1pPr marL="0" indent="0" algn="l">
              <a:buNone/>
              <a:defRPr sz="1500" i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Ubuntu Mono" panose="020B0509030602030204" pitchFamily="49" charset="0"/>
                <a:ea typeface="Roboto Condensed" panose="02000000000000000000" pitchFamily="2" charset="0"/>
              </a:defRPr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de-DE" dirty="0" err="1"/>
              <a:t>Presenter</a:t>
            </a:r>
            <a:r>
              <a:rPr lang="de-DE" dirty="0"/>
              <a:t> Name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84213" y="2781300"/>
            <a:ext cx="7772400" cy="935038"/>
          </a:xfrm>
        </p:spPr>
        <p:txBody>
          <a:bodyPr/>
          <a:lstStyle>
            <a:lvl1pPr marL="0" indent="0" algn="ctr">
              <a:buNone/>
              <a:defRPr baseline="0"/>
            </a:lvl1pPr>
          </a:lstStyle>
          <a:p>
            <a:pPr lvl="0"/>
            <a:r>
              <a:rPr lang="de-DE" dirty="0" err="1"/>
              <a:t>Presentation</a:t>
            </a:r>
            <a:r>
              <a:rPr lang="de-DE" dirty="0"/>
              <a:t> </a:t>
            </a:r>
            <a:r>
              <a:rPr lang="de-DE" dirty="0" err="1"/>
              <a:t>Subtitle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87043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11560" y="2498973"/>
            <a:ext cx="7772400" cy="1362075"/>
          </a:xfrm>
          <a:prstGeom prst="rect">
            <a:avLst/>
          </a:prstGeom>
          <a:solidFill>
            <a:schemeClr val="bg1"/>
          </a:solidFill>
          <a:ln w="76200">
            <a:noFill/>
          </a:ln>
          <a:effectLst>
            <a:outerShdw blurRad="228600" dist="101600" dir="2700000" sx="103000" sy="103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 cap="none" baseline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Ubuntu Mono" panose="020B0509030602030204" pitchFamily="49" charset="0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83568" y="4509120"/>
            <a:ext cx="7772400" cy="1500187"/>
          </a:xfrm>
        </p:spPr>
        <p:txBody>
          <a:bodyPr/>
          <a:lstStyle>
            <a:lvl1pPr marL="0" indent="0" algn="ctr">
              <a:buNone/>
              <a:defRPr sz="20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 dirty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057767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sole 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1520" y="1916832"/>
            <a:ext cx="8640960" cy="4392488"/>
          </a:xfrm>
        </p:spPr>
        <p:txBody>
          <a:bodyPr/>
          <a:lstStyle>
            <a:lvl1pPr>
              <a:tabLst>
                <a:tab pos="355600" algn="l"/>
                <a:tab pos="723900" algn="l"/>
                <a:tab pos="1168400" algn="l"/>
                <a:tab pos="1612900" algn="l"/>
                <a:tab pos="2057400" algn="l"/>
              </a:tabLst>
              <a:defRPr sz="28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  <a:lvl2pPr marL="742950" indent="-285750" defTabSz="444500">
              <a:buFont typeface="Arial" pitchFamily="34" charset="0"/>
              <a:buChar char="•"/>
              <a:tabLst>
                <a:tab pos="355600" algn="l"/>
                <a:tab pos="762000" algn="l"/>
                <a:tab pos="1168400" algn="l"/>
                <a:tab pos="1612900" algn="l"/>
                <a:tab pos="2057400" algn="l"/>
              </a:tabLst>
              <a:defRPr sz="24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2pPr>
            <a:lvl3pPr marL="1143000" indent="-228600">
              <a:buFont typeface="Arial" pitchFamily="34" charset="0"/>
              <a:buChar char="•"/>
              <a:tabLst>
                <a:tab pos="355600" algn="l"/>
                <a:tab pos="723900" algn="l"/>
                <a:tab pos="1168400" algn="l"/>
                <a:tab pos="1612900" algn="l"/>
                <a:tab pos="2057400" algn="l"/>
              </a:tabLst>
              <a:defRPr sz="24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3pPr>
            <a:lvl4pPr marL="1600200" indent="-228600">
              <a:buFont typeface="Arial" pitchFamily="34" charset="0"/>
              <a:buChar char="•"/>
              <a:tabLst>
                <a:tab pos="355600" algn="l"/>
                <a:tab pos="723900" algn="l"/>
                <a:tab pos="1168400" algn="l"/>
                <a:tab pos="1612900" algn="l"/>
                <a:tab pos="2057400" algn="l"/>
              </a:tabLst>
              <a:defRPr sz="24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4pPr>
            <a:lvl5pPr marL="2057400" indent="-228600">
              <a:buFont typeface="Arial" pitchFamily="34" charset="0"/>
              <a:buChar char="•"/>
              <a:tabLst>
                <a:tab pos="355600" algn="l"/>
                <a:tab pos="723900" algn="l"/>
                <a:tab pos="1168400" algn="l"/>
                <a:tab pos="1612900" algn="l"/>
                <a:tab pos="2057400" algn="l"/>
              </a:tabLst>
              <a:defRPr sz="24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5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Titel 1"/>
          <p:cNvSpPr>
            <a:spLocks noGrp="1"/>
          </p:cNvSpPr>
          <p:nvPr>
            <p:ph type="title" hasCustomPrompt="1"/>
          </p:nvPr>
        </p:nvSpPr>
        <p:spPr>
          <a:xfrm>
            <a:off x="0" y="476672"/>
            <a:ext cx="9144000" cy="792088"/>
          </a:xfrm>
          <a:prstGeom prst="rect">
            <a:avLst/>
          </a:prstGeom>
          <a:solidFill>
            <a:srgbClr val="008080"/>
          </a:solidFill>
        </p:spPr>
        <p:txBody>
          <a:bodyPr lIns="360000" anchor="ctr"/>
          <a:lstStyle>
            <a:lvl1pPr algn="l">
              <a:defRPr sz="3600" b="0"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Ubuntu Mono" panose="020B0509030602030204" pitchFamily="49" charset="0"/>
                <a:cs typeface="Ubuntu Mono" panose="020B0509030602030204" pitchFamily="49" charset="0"/>
              </a:defRPr>
            </a:lvl1pPr>
          </a:lstStyle>
          <a:p>
            <a:r>
              <a:rPr lang="de-DE" dirty="0"/>
              <a:t>Slide Headline</a:t>
            </a:r>
          </a:p>
        </p:txBody>
      </p:sp>
    </p:spTree>
    <p:extLst>
      <p:ext uri="{BB962C8B-B14F-4D97-AF65-F5344CB8AC3E}">
        <p14:creationId xmlns:p14="http://schemas.microsoft.com/office/powerpoint/2010/main" val="2458965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251520" y="1844824"/>
            <a:ext cx="4248472" cy="4464496"/>
          </a:xfrm>
        </p:spPr>
        <p:txBody>
          <a:bodyPr/>
          <a:lstStyle>
            <a:lvl1pPr>
              <a:defRPr sz="28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  <a:lvl2pPr marL="742950" indent="-285750">
              <a:buFont typeface="Arial" pitchFamily="34" charset="0"/>
              <a:buChar char="•"/>
              <a:defRPr sz="24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2pPr>
            <a:lvl3pPr marL="1143000" indent="-228600">
              <a:buFont typeface="Arial" pitchFamily="34" charset="0"/>
              <a:buChar char="•"/>
              <a:defRPr sz="20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3pPr>
            <a:lvl4pPr marL="1600200" indent="-228600">
              <a:buFont typeface="Arial" pitchFamily="34" charset="0"/>
              <a:buChar char="•"/>
              <a:defRPr sz="18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4pPr>
            <a:lvl5pPr marL="2057400" indent="-228600">
              <a:buFont typeface="Arial" pitchFamily="34" charset="0"/>
              <a:buChar char="•"/>
              <a:defRPr sz="18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4008" y="1844824"/>
            <a:ext cx="4248472" cy="4464496"/>
          </a:xfrm>
        </p:spPr>
        <p:txBody>
          <a:bodyPr/>
          <a:lstStyle>
            <a:lvl1pPr>
              <a:defRPr sz="28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  <a:lvl2pPr marL="742950" indent="-285750">
              <a:buFont typeface="Arial" pitchFamily="34" charset="0"/>
              <a:buChar char="•"/>
              <a:defRPr sz="24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2pPr>
            <a:lvl3pPr marL="1143000" indent="-228600">
              <a:buFont typeface="Arial" pitchFamily="34" charset="0"/>
              <a:buChar char="•"/>
              <a:defRPr sz="20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3pPr>
            <a:lvl4pPr marL="1600200" indent="-228600">
              <a:buFont typeface="Arial" pitchFamily="34" charset="0"/>
              <a:buChar char="•"/>
              <a:defRPr sz="18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4pPr>
            <a:lvl5pPr marL="2057400" indent="-228600">
              <a:buFont typeface="Arial" pitchFamily="34" charset="0"/>
              <a:buChar char="•"/>
              <a:defRPr sz="18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0" y="476672"/>
            <a:ext cx="9144000" cy="792088"/>
          </a:xfrm>
          <a:prstGeom prst="rect">
            <a:avLst/>
          </a:prstGeom>
          <a:solidFill>
            <a:srgbClr val="008080"/>
          </a:solidFill>
        </p:spPr>
        <p:txBody>
          <a:bodyPr lIns="360000" anchor="ctr"/>
          <a:lstStyle>
            <a:lvl1pPr algn="l">
              <a:defRPr sz="3600" b="0"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Ubuntu Mono" panose="020B0509030602030204" pitchFamily="49" charset="0"/>
                <a:cs typeface="Ubuntu Mono" panose="020B0509030602030204" pitchFamily="49" charset="0"/>
              </a:defRPr>
            </a:lvl1pPr>
          </a:lstStyle>
          <a:p>
            <a:r>
              <a:rPr lang="de-DE" dirty="0"/>
              <a:t>Slide Headline</a:t>
            </a:r>
          </a:p>
        </p:txBody>
      </p:sp>
    </p:spTree>
    <p:extLst>
      <p:ext uri="{BB962C8B-B14F-4D97-AF65-F5344CB8AC3E}">
        <p14:creationId xmlns:p14="http://schemas.microsoft.com/office/powerpoint/2010/main" val="2256678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Row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251520" y="1916832"/>
            <a:ext cx="8640960" cy="2160240"/>
          </a:xfrm>
        </p:spPr>
        <p:txBody>
          <a:bodyPr/>
          <a:lstStyle>
            <a:lvl1pPr>
              <a:defRPr sz="28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  <a:lvl2pPr marL="742950" indent="-285750">
              <a:buFont typeface="Arial" pitchFamily="34" charset="0"/>
              <a:buChar char="•"/>
              <a:defRPr sz="24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2pPr>
            <a:lvl3pPr>
              <a:defRPr sz="20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3pPr>
            <a:lvl4pPr marL="1600200" indent="-228600">
              <a:buFont typeface="Arial" pitchFamily="34" charset="0"/>
              <a:buChar char="•"/>
              <a:defRPr sz="18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4pPr>
            <a:lvl5pPr marL="2057400" indent="-228600">
              <a:buFont typeface="Arial" pitchFamily="34" charset="0"/>
              <a:buChar char="•"/>
              <a:defRPr sz="18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251520" y="4149080"/>
            <a:ext cx="8640960" cy="2160240"/>
          </a:xfrm>
        </p:spPr>
        <p:txBody>
          <a:bodyPr/>
          <a:lstStyle>
            <a:lvl1pPr>
              <a:defRPr sz="28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  <a:lvl2pPr marL="742950" indent="-285750">
              <a:buFont typeface="Arial" pitchFamily="34" charset="0"/>
              <a:buChar char="•"/>
              <a:defRPr sz="24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2pPr>
            <a:lvl3pPr marL="1143000" indent="-228600">
              <a:buFont typeface="Arial" pitchFamily="34" charset="0"/>
              <a:buChar char="•"/>
              <a:defRPr sz="20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3pPr>
            <a:lvl4pPr marL="1600200" indent="-228600">
              <a:buFont typeface="Arial" pitchFamily="34" charset="0"/>
              <a:buChar char="•"/>
              <a:defRPr sz="18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4pPr>
            <a:lvl5pPr marL="2057400" indent="-228600">
              <a:buFont typeface="Arial" pitchFamily="34" charset="0"/>
              <a:buChar char="•"/>
              <a:defRPr sz="18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9" name="Titel 1"/>
          <p:cNvSpPr>
            <a:spLocks noGrp="1"/>
          </p:cNvSpPr>
          <p:nvPr>
            <p:ph type="title" hasCustomPrompt="1"/>
          </p:nvPr>
        </p:nvSpPr>
        <p:spPr>
          <a:xfrm>
            <a:off x="0" y="476672"/>
            <a:ext cx="9144000" cy="792088"/>
          </a:xfrm>
          <a:prstGeom prst="rect">
            <a:avLst/>
          </a:prstGeom>
          <a:solidFill>
            <a:srgbClr val="008080"/>
          </a:solidFill>
        </p:spPr>
        <p:txBody>
          <a:bodyPr lIns="360000" anchor="ctr"/>
          <a:lstStyle>
            <a:lvl1pPr algn="l">
              <a:defRPr sz="3600" b="0"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Ubuntu Mono" panose="020B0509030602030204" pitchFamily="49" charset="0"/>
                <a:cs typeface="Ubuntu Mono" panose="020B0509030602030204" pitchFamily="49" charset="0"/>
              </a:defRPr>
            </a:lvl1pPr>
          </a:lstStyle>
          <a:p>
            <a:r>
              <a:rPr lang="de-DE" dirty="0"/>
              <a:t>Slide Headline</a:t>
            </a:r>
          </a:p>
        </p:txBody>
      </p:sp>
    </p:spTree>
    <p:extLst>
      <p:ext uri="{BB962C8B-B14F-4D97-AF65-F5344CB8AC3E}">
        <p14:creationId xmlns:p14="http://schemas.microsoft.com/office/powerpoint/2010/main" val="2807731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sole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/>
          <p:cNvSpPr>
            <a:spLocks noGrp="1"/>
          </p:cNvSpPr>
          <p:nvPr>
            <p:ph type="title" hasCustomPrompt="1"/>
          </p:nvPr>
        </p:nvSpPr>
        <p:spPr>
          <a:xfrm>
            <a:off x="0" y="476672"/>
            <a:ext cx="9144000" cy="792088"/>
          </a:xfrm>
          <a:prstGeom prst="rect">
            <a:avLst/>
          </a:prstGeom>
          <a:solidFill>
            <a:srgbClr val="008080"/>
          </a:solidFill>
        </p:spPr>
        <p:txBody>
          <a:bodyPr lIns="360000" anchor="ctr"/>
          <a:lstStyle>
            <a:lvl1pPr algn="l">
              <a:defRPr sz="3600" b="0"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Ubuntu Mono" panose="020B0509030602030204" pitchFamily="49" charset="0"/>
                <a:cs typeface="Ubuntu Mono" panose="020B0509030602030204" pitchFamily="49" charset="0"/>
              </a:defRPr>
            </a:lvl1pPr>
          </a:lstStyle>
          <a:p>
            <a:r>
              <a:rPr lang="de-DE" dirty="0"/>
              <a:t>Slide Headline</a:t>
            </a:r>
          </a:p>
        </p:txBody>
      </p:sp>
    </p:spTree>
    <p:extLst>
      <p:ext uri="{BB962C8B-B14F-4D97-AF65-F5344CB8AC3E}">
        <p14:creationId xmlns:p14="http://schemas.microsoft.com/office/powerpoint/2010/main" val="3943203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3CBD0-B2C0-4FBB-B455-14180BE8B619}" type="datetimeFigureOut">
              <a:rPr lang="en-GB" smtClean="0"/>
              <a:t>07/05/2017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315EB-510F-485C-BAC9-E1AD9BCC430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28531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3CBD0-B2C0-4FBB-B455-14180BE8B619}" type="datetimeFigureOut">
              <a:rPr lang="en-GB" smtClean="0"/>
              <a:t>07/05/2017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315EB-510F-485C-BAC9-E1AD9BCC430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4386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0"/>
                <a:lumOff val="100000"/>
              </a:schemeClr>
            </a:gs>
            <a:gs pos="37000">
              <a:srgbClr val="23238D"/>
            </a:gs>
            <a:gs pos="100000">
              <a:srgbClr val="011F51"/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4000" cy="6857999"/>
          </a:xfrm>
          <a:prstGeom prst="rect">
            <a:avLst/>
          </a:prstGeom>
        </p:spPr>
      </p:pic>
      <p:sp>
        <p:nvSpPr>
          <p:cNvPr id="22" name="Rechteck 21"/>
          <p:cNvSpPr/>
          <p:nvPr userDrawn="1"/>
        </p:nvSpPr>
        <p:spPr bwMode="auto">
          <a:xfrm>
            <a:off x="0" y="6000750"/>
            <a:ext cx="9144000" cy="85725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de-DE"/>
          </a:p>
        </p:txBody>
      </p:sp>
      <p:sp>
        <p:nvSpPr>
          <p:cNvPr id="126980" name="Text Box 4"/>
          <p:cNvSpPr txBox="1">
            <a:spLocks noChangeArrowheads="1"/>
          </p:cNvSpPr>
          <p:nvPr/>
        </p:nvSpPr>
        <p:spPr bwMode="auto">
          <a:xfrm>
            <a:off x="2362200" y="381000"/>
            <a:ext cx="5638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  <a:defRPr/>
            </a:pPr>
            <a:endParaRPr lang="de-DE" sz="2400">
              <a:solidFill>
                <a:schemeClr val="tx1"/>
              </a:solidFill>
              <a:effectLst/>
            </a:endParaRPr>
          </a:p>
        </p:txBody>
      </p:sp>
      <p:sp>
        <p:nvSpPr>
          <p:cNvPr id="126983" name="Rectangle 7"/>
          <p:cNvSpPr>
            <a:spLocks noChangeArrowheads="1"/>
          </p:cNvSpPr>
          <p:nvPr/>
        </p:nvSpPr>
        <p:spPr bwMode="auto">
          <a:xfrm>
            <a:off x="533400" y="762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eaLnBrk="0" hangingPunct="0">
              <a:defRPr/>
            </a:pPr>
            <a:endParaRPr lang="de-DE" sz="1200" i="1">
              <a:solidFill>
                <a:schemeClr val="tx1"/>
              </a:solidFill>
              <a:effectLst/>
            </a:endParaRPr>
          </a:p>
        </p:txBody>
      </p:sp>
      <p:sp>
        <p:nvSpPr>
          <p:cNvPr id="2055" name="Rectangle 10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0663" y="1268760"/>
            <a:ext cx="8694737" cy="44271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Klicken Sie, um die Formate des Vorlagentextes zu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26989" name="Text Box 13"/>
          <p:cNvSpPr txBox="1">
            <a:spLocks noChangeArrowheads="1"/>
          </p:cNvSpPr>
          <p:nvPr/>
        </p:nvSpPr>
        <p:spPr bwMode="auto">
          <a:xfrm>
            <a:off x="2362200" y="381000"/>
            <a:ext cx="5638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  <a:defRPr/>
            </a:pPr>
            <a:endParaRPr lang="de-DE" sz="2400">
              <a:solidFill>
                <a:schemeClr val="tx1"/>
              </a:solidFill>
              <a:effectLst/>
            </a:endParaRPr>
          </a:p>
        </p:txBody>
      </p:sp>
      <p:pic>
        <p:nvPicPr>
          <p:cNvPr id="6" name="Grafik 5"/>
          <p:cNvPicPr>
            <a:picLocks noChangeAspect="1"/>
          </p:cNvPicPr>
          <p:nvPr userDrawn="1"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045" r="11678"/>
          <a:stretch/>
        </p:blipFill>
        <p:spPr>
          <a:xfrm>
            <a:off x="5908988" y="6021288"/>
            <a:ext cx="3055500" cy="706043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02" r:id="rId1"/>
    <p:sldLayoutId id="2147483804" r:id="rId2"/>
    <p:sldLayoutId id="2147483807" r:id="rId3"/>
    <p:sldLayoutId id="2147483803" r:id="rId4"/>
    <p:sldLayoutId id="2147483801" r:id="rId5"/>
    <p:sldLayoutId id="2147483808" r:id="rId6"/>
    <p:sldLayoutId id="2147483799" r:id="rId7"/>
    <p:sldLayoutId id="2147483812" r:id="rId8"/>
    <p:sldLayoutId id="2147483813" r:id="rId9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Tahoma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Tahoma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Tahoma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Tahoma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Tahoma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Tahoma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Tahoma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Tahoma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bg1"/>
          </a:solidFill>
          <a:latin typeface="Ubuntu Mono" panose="020B0509030602030204" pitchFamily="49" charset="0"/>
          <a:ea typeface="Roboto" panose="02000000000000000000" pitchFamily="2" charset="0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bg1"/>
          </a:solidFill>
          <a:latin typeface="Ubuntu Mono" panose="020B0509030602030204" pitchFamily="49" charset="0"/>
          <a:ea typeface="Roboto" panose="02000000000000000000" pitchFamily="2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bg1"/>
          </a:solidFill>
          <a:latin typeface="Ubuntu Mono" panose="020B0509030602030204" pitchFamily="49" charset="0"/>
          <a:ea typeface="Roboto" panose="02000000000000000000" pitchFamily="2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bg1"/>
          </a:solidFill>
          <a:latin typeface="Ubuntu Mono" panose="020B0509030602030204" pitchFamily="49" charset="0"/>
          <a:ea typeface="Roboto" panose="02000000000000000000" pitchFamily="2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Ubuntu Mono" panose="020B0509030602030204" pitchFamily="49" charset="0"/>
          <a:ea typeface="Roboto" panose="02000000000000000000" pitchFamily="2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3528" y="332656"/>
            <a:ext cx="8496944" cy="61206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e-DE" dirty="0"/>
          </a:p>
        </p:txBody>
      </p:sp>
      <p:pic>
        <p:nvPicPr>
          <p:cNvPr id="5" name="Grafik 4"/>
          <p:cNvPicPr>
            <a:picLocks noChangeAspect="1"/>
          </p:cNvPicPr>
          <p:nvPr userDrawn="1"/>
        </p:nvPicPr>
        <p:blipFill rotWithShape="1">
          <a:blip r:embed="rId4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339"/>
          <a:stretch/>
        </p:blipFill>
        <p:spPr>
          <a:xfrm>
            <a:off x="7047275" y="6383274"/>
            <a:ext cx="1989221" cy="430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6437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0" r:id="rId1"/>
    <p:sldLayoutId id="2147483811" r:id="rId2"/>
  </p:sldLayoutIdLst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tx1"/>
          </a:solidFill>
          <a:latin typeface="Ubuntu Mono" panose="020B0509030602030204" pitchFamily="49" charset="0"/>
          <a:ea typeface="+mn-ea"/>
          <a:cs typeface="Ubuntu Mono" panose="020B0509030602030204" pitchFamily="49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Ubuntu Mono" panose="020B0509030602030204" pitchFamily="49" charset="0"/>
          <a:ea typeface="+mn-ea"/>
          <a:cs typeface="Ubuntu Mono" panose="020B0509030602030204" pitchFamily="49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Ubuntu Mono" panose="020B0509030602030204" pitchFamily="49" charset="0"/>
          <a:ea typeface="+mn-ea"/>
          <a:cs typeface="Ubuntu Mono" panose="020B0509030602030204" pitchFamily="49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Ubuntu Mono" panose="020B0509030602030204" pitchFamily="49" charset="0"/>
          <a:ea typeface="+mn-ea"/>
          <a:cs typeface="Ubuntu Mono" panose="020B0509030602030204" pitchFamily="49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Ubuntu Mono" panose="020B0509030602030204" pitchFamily="49" charset="0"/>
          <a:ea typeface="+mn-ea"/>
          <a:cs typeface="Ubuntu Mono" panose="020B0509030602030204" pitchFamily="49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F3CBD0-B2C0-4FBB-B455-14180BE8B619}" type="datetimeFigureOut">
              <a:rPr lang="en-GB" smtClean="0"/>
              <a:t>07/05/2017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E315EB-510F-485C-BAC9-E1AD9BCC430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57153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5" r:id="rId1"/>
    <p:sldLayoutId id="2147483816" r:id="rId2"/>
    <p:sldLayoutId id="2147483817" r:id="rId3"/>
    <p:sldLayoutId id="2147483818" r:id="rId4"/>
    <p:sldLayoutId id="2147483819" r:id="rId5"/>
    <p:sldLayoutId id="2147483820" r:id="rId6"/>
    <p:sldLayoutId id="2147483821" r:id="rId7"/>
    <p:sldLayoutId id="2147483822" r:id="rId8"/>
    <p:sldLayoutId id="2147483823" r:id="rId9"/>
    <p:sldLayoutId id="2147483824" r:id="rId10"/>
    <p:sldLayoutId id="2147483825" r:id="rId11"/>
    <p:sldLayoutId id="2147483826" r:id="rId12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ester/Pester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ester/Pester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Rob Sewell @sqldbawithbeard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0"/>
          </p:nvPr>
        </p:nvSpPr>
        <p:spPr>
          <a:xfrm>
            <a:off x="793812" y="3356992"/>
            <a:ext cx="7772400" cy="935038"/>
          </a:xfrm>
        </p:spPr>
        <p:txBody>
          <a:bodyPr/>
          <a:lstStyle/>
          <a:p>
            <a:r>
              <a:rPr lang="en-GB" b="1" dirty="0">
                <a:solidFill>
                  <a:srgbClr val="4472C4">
                    <a:lumMod val="75000"/>
                  </a:srgbClr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Turning Your Checklists </a:t>
            </a:r>
          </a:p>
          <a:p>
            <a:r>
              <a:rPr lang="en-GB" b="1" dirty="0">
                <a:solidFill>
                  <a:srgbClr val="4472C4">
                    <a:lumMod val="75000"/>
                  </a:srgbClr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into Pester Tests</a:t>
            </a:r>
          </a:p>
          <a:p>
            <a:endParaRPr lang="de-DE" dirty="0"/>
          </a:p>
        </p:txBody>
      </p:sp>
      <p:sp>
        <p:nvSpPr>
          <p:cNvPr id="5" name="TextBox 4"/>
          <p:cNvSpPr txBox="1"/>
          <p:nvPr/>
        </p:nvSpPr>
        <p:spPr>
          <a:xfrm>
            <a:off x="1331640" y="1412776"/>
            <a:ext cx="66967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solidFill>
                  <a:srgbClr val="00FF00"/>
                </a:solidFill>
                <a:latin typeface="Lucida Console" panose="020B0609040504020204" pitchFamily="49" charset="0"/>
              </a:rPr>
              <a:t>[+] Green is Good 558ms</a:t>
            </a:r>
            <a:endParaRPr lang="en-GB" sz="3600" dirty="0">
              <a:solidFill>
                <a:srgbClr val="FFFFFF"/>
              </a:solidFill>
              <a:latin typeface="Lucida Console" panose="020B0609040504020204" pitchFamily="49" charset="0"/>
            </a:endParaRPr>
          </a:p>
          <a:p>
            <a:r>
              <a:rPr lang="en-GB" sz="3600" dirty="0">
                <a:solidFill>
                  <a:srgbClr val="FF0000"/>
                </a:solidFill>
                <a:latin typeface="Lucida Console" panose="020B0609040504020204" pitchFamily="49" charset="0"/>
              </a:rPr>
              <a:t>[-] Red is Bad 168ms </a:t>
            </a:r>
            <a:endParaRPr lang="en-GB" sz="36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812" y="2613105"/>
            <a:ext cx="1636237" cy="26941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2240" y="2564904"/>
            <a:ext cx="1636237" cy="269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044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480" y="332656"/>
            <a:ext cx="9144000" cy="79208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So What Can You Validate?</a:t>
            </a:r>
            <a:endParaRPr lang="de-DE" dirty="0"/>
          </a:p>
        </p:txBody>
      </p:sp>
      <p:pic>
        <p:nvPicPr>
          <p:cNvPr id="4" name="Content Placeholder 1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76" y="1196752"/>
            <a:ext cx="9073008" cy="4536504"/>
          </a:xfrm>
        </p:spPr>
      </p:pic>
    </p:spTree>
    <p:extLst>
      <p:ext uri="{BB962C8B-B14F-4D97-AF65-F5344CB8AC3E}">
        <p14:creationId xmlns:p14="http://schemas.microsoft.com/office/powerpoint/2010/main" val="120962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Round 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849" y="2226469"/>
            <a:ext cx="8373140" cy="3263504"/>
          </a:xfrm>
        </p:spPr>
        <p:txBody>
          <a:bodyPr/>
          <a:lstStyle/>
          <a:p>
            <a:r>
              <a:rPr lang="en-GB" dirty="0"/>
              <a:t>We all have checklists – manual testing is error-prone</a:t>
            </a:r>
          </a:p>
          <a:p>
            <a:r>
              <a:rPr lang="en-GB" dirty="0"/>
              <a:t>Pester is a Unit Testing Framework for PowerShell</a:t>
            </a:r>
          </a:p>
          <a:p>
            <a:r>
              <a:rPr lang="en-GB" dirty="0"/>
              <a:t>You can use it to validate your infrastructure</a:t>
            </a:r>
          </a:p>
          <a:p>
            <a:r>
              <a:rPr lang="en-GB" dirty="0"/>
              <a:t>The basic syntax uses Describe, Context and It Code blocks</a:t>
            </a:r>
          </a:p>
          <a:p>
            <a:r>
              <a:rPr lang="en-GB" dirty="0"/>
              <a:t>The Should command is used for testing assertions</a:t>
            </a:r>
          </a:p>
          <a:p>
            <a:r>
              <a:rPr lang="en-GB" dirty="0"/>
              <a:t>Use the </a:t>
            </a:r>
            <a:r>
              <a:rPr lang="en-GB" dirty="0" err="1"/>
              <a:t>NunitXML</a:t>
            </a:r>
            <a:r>
              <a:rPr lang="en-GB" dirty="0"/>
              <a:t> output and the reportviewer.exe to make HTML reports</a:t>
            </a:r>
          </a:p>
          <a:p>
            <a:endParaRPr lang="en-GB" dirty="0"/>
          </a:p>
        </p:txBody>
      </p:sp>
      <p:sp>
        <p:nvSpPr>
          <p:cNvPr id="4" name="Textplatzhalter 2"/>
          <p:cNvSpPr txBox="1">
            <a:spLocks/>
          </p:cNvSpPr>
          <p:nvPr/>
        </p:nvSpPr>
        <p:spPr>
          <a:xfrm>
            <a:off x="95693" y="5689747"/>
            <a:ext cx="8955272" cy="214544"/>
          </a:xfrm>
          <a:prstGeom prst="rect">
            <a:avLst/>
          </a:prstGeom>
        </p:spPr>
        <p:txBody>
          <a:bodyPr vert="horz" lIns="68580" tIns="34290" rIns="68580" bIns="3429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900" dirty="0">
                <a:solidFill>
                  <a:schemeClr val="accent5">
                    <a:lumMod val="75000"/>
                  </a:schemeClr>
                </a:solidFill>
              </a:rPr>
              <a:t>Rob Sewell @sqldbawithbeard                 								                http://sqldbawithAbeard.com</a:t>
            </a:r>
          </a:p>
        </p:txBody>
      </p:sp>
    </p:spTree>
    <p:extLst>
      <p:ext uri="{BB962C8B-B14F-4D97-AF65-F5344CB8AC3E}">
        <p14:creationId xmlns:p14="http://schemas.microsoft.com/office/powerpoint/2010/main" val="19167632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86" r="9091" b="6296"/>
          <a:stretch/>
        </p:blipFill>
        <p:spPr>
          <a:xfrm>
            <a:off x="0" y="857257"/>
            <a:ext cx="9143985" cy="5143493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496" y="404664"/>
            <a:ext cx="9108504" cy="1584176"/>
          </a:xfrm>
          <a:solidFill>
            <a:schemeClr val="accent1">
              <a:lumMod val="50000"/>
            </a:schemeClr>
          </a:solidFill>
        </p:spPr>
        <p:txBody>
          <a:bodyPr>
            <a:normAutofit fontScale="92500"/>
          </a:bodyPr>
          <a:lstStyle/>
          <a:p>
            <a:pPr marL="0" indent="0" algn="ctr">
              <a:buNone/>
            </a:pPr>
            <a:r>
              <a:rPr lang="en-GB" sz="2600" dirty="0"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+mj-ea"/>
              </a:rPr>
              <a:t>Maybe not EVERY thing but anything you can check with PowerShell</a:t>
            </a:r>
            <a:endParaRPr lang="en-GB" sz="2600" dirty="0"/>
          </a:p>
          <a:p>
            <a:pPr marL="0" indent="0">
              <a:buNone/>
            </a:pPr>
            <a:r>
              <a:rPr lang="en-GB" sz="1400" dirty="0">
                <a:solidFill>
                  <a:srgbClr val="FF4500"/>
                </a:solidFill>
                <a:latin typeface="Lucida Console" panose="020B0609040504020204" pitchFamily="49" charset="0"/>
              </a:rPr>
              <a:t>$</a:t>
            </a:r>
            <a:r>
              <a:rPr lang="en-GB" sz="1400" dirty="0" err="1">
                <a:solidFill>
                  <a:srgbClr val="FF4500"/>
                </a:solidFill>
                <a:latin typeface="Lucida Console" panose="020B0609040504020204" pitchFamily="49" charset="0"/>
              </a:rPr>
              <a:t>srv</a:t>
            </a:r>
            <a:r>
              <a:rPr lang="en-GB" sz="1400" dirty="0">
                <a:solidFill>
                  <a:srgbClr val="FF4500"/>
                </a:solidFill>
                <a:latin typeface="Lucida Console" panose="020B0609040504020204" pitchFamily="49" charset="0"/>
              </a:rPr>
              <a:t> </a:t>
            </a:r>
            <a:r>
              <a:rPr lang="en-GB" sz="1400" dirty="0">
                <a:solidFill>
                  <a:srgbClr val="A9A9A9"/>
                </a:solidFill>
                <a:latin typeface="Lucida Console" panose="020B0609040504020204" pitchFamily="49" charset="0"/>
              </a:rPr>
              <a:t>| </a:t>
            </a:r>
            <a:r>
              <a:rPr lang="en-GB" sz="1400" dirty="0">
                <a:solidFill>
                  <a:srgbClr val="0000FF"/>
                </a:solidFill>
                <a:latin typeface="Lucida Console" panose="020B0609040504020204" pitchFamily="49" charset="0"/>
              </a:rPr>
              <a:t>Get-Member</a:t>
            </a:r>
            <a:r>
              <a:rPr lang="en-GB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sz="1400" dirty="0">
                <a:solidFill>
                  <a:srgbClr val="000080"/>
                </a:solidFill>
                <a:latin typeface="Lucida Console" panose="020B0609040504020204" pitchFamily="49" charset="0"/>
              </a:rPr>
              <a:t>-</a:t>
            </a:r>
            <a:r>
              <a:rPr lang="en-GB" sz="1400" dirty="0" err="1">
                <a:solidFill>
                  <a:srgbClr val="000080"/>
                </a:solidFill>
                <a:latin typeface="Lucida Console" panose="020B0609040504020204" pitchFamily="49" charset="0"/>
              </a:rPr>
              <a:t>MemberType</a:t>
            </a:r>
            <a:r>
              <a:rPr lang="en-GB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sz="1400" dirty="0">
                <a:solidFill>
                  <a:srgbClr val="8A2BE2"/>
                </a:solidFill>
                <a:latin typeface="Lucida Console" panose="020B0609040504020204" pitchFamily="49" charset="0"/>
              </a:rPr>
              <a:t>Property</a:t>
            </a:r>
            <a:r>
              <a:rPr lang="en-GB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sz="1400" dirty="0">
                <a:solidFill>
                  <a:srgbClr val="A9A9A9"/>
                </a:solidFill>
                <a:latin typeface="Lucida Console" panose="020B0609040504020204" pitchFamily="49" charset="0"/>
              </a:rPr>
              <a:t>|</a:t>
            </a:r>
            <a:r>
              <a:rPr lang="en-GB" sz="1400" dirty="0">
                <a:solidFill>
                  <a:srgbClr val="0000FF"/>
                </a:solidFill>
                <a:latin typeface="Lucida Console" panose="020B0609040504020204" pitchFamily="49" charset="0"/>
              </a:rPr>
              <a:t>Select-Object</a:t>
            </a:r>
            <a:r>
              <a:rPr lang="en-GB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sz="1400" dirty="0">
                <a:solidFill>
                  <a:srgbClr val="8A2BE2"/>
                </a:solidFill>
                <a:latin typeface="Lucida Console" panose="020B0609040504020204" pitchFamily="49" charset="0"/>
              </a:rPr>
              <a:t>name</a:t>
            </a:r>
            <a:r>
              <a:rPr lang="en-GB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                                                                                           </a:t>
            </a:r>
          </a:p>
          <a:p>
            <a:pPr marL="0" indent="0">
              <a:buNone/>
            </a:pPr>
            <a:r>
              <a:rPr lang="en-GB" sz="1400" dirty="0">
                <a:solidFill>
                  <a:srgbClr val="FF4500"/>
                </a:solidFill>
                <a:latin typeface="Lucida Console" panose="020B0609040504020204" pitchFamily="49" charset="0"/>
              </a:rPr>
              <a:t>$</a:t>
            </a:r>
            <a:r>
              <a:rPr lang="en-GB" sz="1400" dirty="0" err="1">
                <a:solidFill>
                  <a:srgbClr val="FF4500"/>
                </a:solidFill>
                <a:latin typeface="Lucida Console" panose="020B0609040504020204" pitchFamily="49" charset="0"/>
              </a:rPr>
              <a:t>srv</a:t>
            </a:r>
            <a:r>
              <a:rPr lang="en-GB" sz="1400" dirty="0" err="1">
                <a:solidFill>
                  <a:srgbClr val="A9A9A9"/>
                </a:solidFill>
                <a:latin typeface="Lucida Console" panose="020B0609040504020204" pitchFamily="49" charset="0"/>
              </a:rPr>
              <a:t>.</a:t>
            </a:r>
            <a:r>
              <a:rPr lang="en-GB" sz="14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JobServer</a:t>
            </a:r>
            <a:r>
              <a:rPr lang="en-GB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sz="1400" dirty="0">
                <a:solidFill>
                  <a:srgbClr val="A9A9A9"/>
                </a:solidFill>
                <a:latin typeface="Lucida Console" panose="020B0609040504020204" pitchFamily="49" charset="0"/>
              </a:rPr>
              <a:t>|</a:t>
            </a:r>
            <a:r>
              <a:rPr lang="en-GB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sz="1400" dirty="0">
                <a:solidFill>
                  <a:srgbClr val="0000FF"/>
                </a:solidFill>
                <a:latin typeface="Lucida Console" panose="020B0609040504020204" pitchFamily="49" charset="0"/>
              </a:rPr>
              <a:t>Get-Member</a:t>
            </a:r>
            <a:r>
              <a:rPr lang="en-GB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sz="1400" dirty="0">
                <a:solidFill>
                  <a:srgbClr val="000080"/>
                </a:solidFill>
                <a:latin typeface="Lucida Console" panose="020B0609040504020204" pitchFamily="49" charset="0"/>
              </a:rPr>
              <a:t>-</a:t>
            </a:r>
            <a:r>
              <a:rPr lang="en-GB" sz="1400" dirty="0" err="1">
                <a:solidFill>
                  <a:srgbClr val="000080"/>
                </a:solidFill>
                <a:latin typeface="Lucida Console" panose="020B0609040504020204" pitchFamily="49" charset="0"/>
              </a:rPr>
              <a:t>MemberType</a:t>
            </a:r>
            <a:r>
              <a:rPr lang="en-GB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sz="1400" dirty="0">
                <a:solidFill>
                  <a:srgbClr val="8A2BE2"/>
                </a:solidFill>
                <a:latin typeface="Lucida Console" panose="020B0609040504020204" pitchFamily="49" charset="0"/>
              </a:rPr>
              <a:t>Property</a:t>
            </a:r>
            <a:r>
              <a:rPr lang="en-GB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sz="1400" dirty="0">
                <a:solidFill>
                  <a:srgbClr val="A9A9A9"/>
                </a:solidFill>
                <a:latin typeface="Lucida Console" panose="020B0609040504020204" pitchFamily="49" charset="0"/>
              </a:rPr>
              <a:t>|</a:t>
            </a:r>
            <a:r>
              <a:rPr lang="en-GB" sz="1400" dirty="0">
                <a:solidFill>
                  <a:srgbClr val="0000FF"/>
                </a:solidFill>
                <a:latin typeface="Lucida Console" panose="020B0609040504020204" pitchFamily="49" charset="0"/>
              </a:rPr>
              <a:t>Select-Object</a:t>
            </a:r>
            <a:r>
              <a:rPr lang="en-GB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sz="1400" dirty="0">
                <a:solidFill>
                  <a:srgbClr val="8A2BE2"/>
                </a:solidFill>
                <a:latin typeface="Lucida Console" panose="020B0609040504020204" pitchFamily="49" charset="0"/>
              </a:rPr>
              <a:t>name</a:t>
            </a:r>
            <a:r>
              <a:rPr lang="en-GB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                                                                        </a:t>
            </a:r>
          </a:p>
          <a:p>
            <a:pPr marL="0" indent="0">
              <a:buNone/>
            </a:pPr>
            <a:r>
              <a:rPr lang="en-GB" sz="1400" dirty="0">
                <a:solidFill>
                  <a:srgbClr val="FF4500"/>
                </a:solidFill>
                <a:latin typeface="Lucida Console" panose="020B0609040504020204" pitchFamily="49" charset="0"/>
              </a:rPr>
              <a:t>$</a:t>
            </a:r>
            <a:r>
              <a:rPr lang="en-GB" sz="1400" dirty="0" err="1">
                <a:solidFill>
                  <a:srgbClr val="FF4500"/>
                </a:solidFill>
                <a:latin typeface="Lucida Console" panose="020B0609040504020204" pitchFamily="49" charset="0"/>
              </a:rPr>
              <a:t>srv</a:t>
            </a:r>
            <a:r>
              <a:rPr lang="en-GB" sz="1400" dirty="0" err="1">
                <a:solidFill>
                  <a:srgbClr val="A9A9A9"/>
                </a:solidFill>
                <a:latin typeface="Lucida Console" panose="020B0609040504020204" pitchFamily="49" charset="0"/>
              </a:rPr>
              <a:t>.</a:t>
            </a:r>
            <a:r>
              <a:rPr lang="en-GB" sz="14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Databases</a:t>
            </a:r>
            <a:r>
              <a:rPr lang="en-GB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sz="1400" dirty="0">
                <a:solidFill>
                  <a:srgbClr val="A9A9A9"/>
                </a:solidFill>
                <a:latin typeface="Lucida Console" panose="020B0609040504020204" pitchFamily="49" charset="0"/>
              </a:rPr>
              <a:t>|</a:t>
            </a:r>
            <a:r>
              <a:rPr lang="en-GB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sz="1400" dirty="0">
                <a:solidFill>
                  <a:srgbClr val="0000FF"/>
                </a:solidFill>
                <a:latin typeface="Lucida Console" panose="020B0609040504020204" pitchFamily="49" charset="0"/>
              </a:rPr>
              <a:t>Get-Member</a:t>
            </a:r>
            <a:r>
              <a:rPr lang="en-GB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sz="1400" dirty="0">
                <a:solidFill>
                  <a:srgbClr val="000080"/>
                </a:solidFill>
                <a:latin typeface="Lucida Console" panose="020B0609040504020204" pitchFamily="49" charset="0"/>
              </a:rPr>
              <a:t>-</a:t>
            </a:r>
            <a:r>
              <a:rPr lang="en-GB" sz="1400" dirty="0" err="1">
                <a:solidFill>
                  <a:srgbClr val="000080"/>
                </a:solidFill>
                <a:latin typeface="Lucida Console" panose="020B0609040504020204" pitchFamily="49" charset="0"/>
              </a:rPr>
              <a:t>MemberType</a:t>
            </a:r>
            <a:r>
              <a:rPr lang="en-GB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sz="1400" dirty="0">
                <a:solidFill>
                  <a:srgbClr val="8A2BE2"/>
                </a:solidFill>
                <a:latin typeface="Lucida Console" panose="020B0609040504020204" pitchFamily="49" charset="0"/>
              </a:rPr>
              <a:t>Property</a:t>
            </a:r>
            <a:r>
              <a:rPr lang="en-GB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sz="1400" dirty="0">
                <a:solidFill>
                  <a:srgbClr val="A9A9A9"/>
                </a:solidFill>
                <a:latin typeface="Lucida Console" panose="020B0609040504020204" pitchFamily="49" charset="0"/>
              </a:rPr>
              <a:t>|</a:t>
            </a:r>
            <a:r>
              <a:rPr lang="en-GB" sz="1400" dirty="0">
                <a:solidFill>
                  <a:srgbClr val="0000FF"/>
                </a:solidFill>
                <a:latin typeface="Lucida Console" panose="020B0609040504020204" pitchFamily="49" charset="0"/>
              </a:rPr>
              <a:t>Select-Object</a:t>
            </a:r>
            <a:r>
              <a:rPr lang="en-GB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sz="1400" dirty="0">
                <a:solidFill>
                  <a:srgbClr val="8A2BE2"/>
                </a:solidFill>
                <a:latin typeface="Lucida Console" panose="020B0609040504020204" pitchFamily="49" charset="0"/>
              </a:rPr>
              <a:t>name</a:t>
            </a:r>
            <a:r>
              <a:rPr lang="en-GB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                                                                        </a:t>
            </a:r>
          </a:p>
          <a:p>
            <a:pPr marL="0" indent="0">
              <a:buNone/>
            </a:pPr>
            <a:r>
              <a:rPr lang="en-GB" sz="1400" dirty="0">
                <a:solidFill>
                  <a:srgbClr val="FF4500"/>
                </a:solidFill>
                <a:latin typeface="Lucida Console" panose="020B0609040504020204" pitchFamily="49" charset="0"/>
              </a:rPr>
              <a:t>$</a:t>
            </a:r>
            <a:r>
              <a:rPr lang="en-GB" sz="1400" dirty="0" err="1">
                <a:solidFill>
                  <a:srgbClr val="FF4500"/>
                </a:solidFill>
                <a:latin typeface="Lucida Console" panose="020B0609040504020204" pitchFamily="49" charset="0"/>
              </a:rPr>
              <a:t>srv</a:t>
            </a:r>
            <a:r>
              <a:rPr lang="en-GB" sz="1400" dirty="0" err="1">
                <a:solidFill>
                  <a:srgbClr val="A9A9A9"/>
                </a:solidFill>
                <a:latin typeface="Lucida Console" panose="020B0609040504020204" pitchFamily="49" charset="0"/>
              </a:rPr>
              <a:t>.</a:t>
            </a:r>
            <a:r>
              <a:rPr lang="en-GB" sz="14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Configuration</a:t>
            </a:r>
            <a:r>
              <a:rPr lang="en-GB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sz="1400" dirty="0">
                <a:solidFill>
                  <a:srgbClr val="A9A9A9"/>
                </a:solidFill>
                <a:latin typeface="Lucida Console" panose="020B0609040504020204" pitchFamily="49" charset="0"/>
              </a:rPr>
              <a:t>|</a:t>
            </a:r>
            <a:r>
              <a:rPr lang="en-GB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sz="1400" dirty="0">
                <a:solidFill>
                  <a:srgbClr val="0000FF"/>
                </a:solidFill>
                <a:latin typeface="Lucida Console" panose="020B0609040504020204" pitchFamily="49" charset="0"/>
              </a:rPr>
              <a:t>Get-Member</a:t>
            </a:r>
            <a:r>
              <a:rPr lang="en-GB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sz="1400" dirty="0">
                <a:solidFill>
                  <a:srgbClr val="000080"/>
                </a:solidFill>
                <a:latin typeface="Lucida Console" panose="020B0609040504020204" pitchFamily="49" charset="0"/>
              </a:rPr>
              <a:t>-</a:t>
            </a:r>
            <a:r>
              <a:rPr lang="en-GB" sz="1400" dirty="0" err="1">
                <a:solidFill>
                  <a:srgbClr val="000080"/>
                </a:solidFill>
                <a:latin typeface="Lucida Console" panose="020B0609040504020204" pitchFamily="49" charset="0"/>
              </a:rPr>
              <a:t>MemberType</a:t>
            </a:r>
            <a:r>
              <a:rPr lang="en-GB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sz="1400" dirty="0">
                <a:solidFill>
                  <a:srgbClr val="8A2BE2"/>
                </a:solidFill>
                <a:latin typeface="Lucida Console" panose="020B0609040504020204" pitchFamily="49" charset="0"/>
              </a:rPr>
              <a:t>Property</a:t>
            </a:r>
            <a:r>
              <a:rPr lang="en-GB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sz="1400" dirty="0">
                <a:solidFill>
                  <a:srgbClr val="A9A9A9"/>
                </a:solidFill>
                <a:latin typeface="Lucida Console" panose="020B0609040504020204" pitchFamily="49" charset="0"/>
              </a:rPr>
              <a:t>|</a:t>
            </a:r>
            <a:r>
              <a:rPr lang="en-GB" sz="1400" dirty="0">
                <a:solidFill>
                  <a:srgbClr val="0000FF"/>
                </a:solidFill>
                <a:latin typeface="Lucida Console" panose="020B0609040504020204" pitchFamily="49" charset="0"/>
              </a:rPr>
              <a:t>Select-Object</a:t>
            </a:r>
            <a:r>
              <a:rPr lang="en-GB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sz="1400" dirty="0">
                <a:solidFill>
                  <a:srgbClr val="8A2BE2"/>
                </a:solidFill>
                <a:latin typeface="Lucida Console" panose="020B0609040504020204" pitchFamily="49" charset="0"/>
              </a:rPr>
              <a:t>name</a:t>
            </a:r>
            <a:r>
              <a:rPr lang="en-GB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 </a:t>
            </a:r>
          </a:p>
          <a:p>
            <a:pPr marL="0" indent="0">
              <a:buNone/>
            </a:pPr>
            <a:endParaRPr lang="en-GB" sz="1350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302723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7885" y="857250"/>
            <a:ext cx="2896115" cy="51435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06622" y="2491956"/>
            <a:ext cx="579577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GB" sz="6600" dirty="0">
                <a:solidFill>
                  <a:prstClr val="black"/>
                </a:solidFill>
                <a:effectLst/>
                <a:latin typeface="Calibri" panose="020F0502020204030204"/>
              </a:rPr>
              <a:t>MUST BE TIME </a:t>
            </a:r>
          </a:p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GB" sz="6600" dirty="0">
                <a:solidFill>
                  <a:prstClr val="black"/>
                </a:solidFill>
                <a:effectLst/>
                <a:latin typeface="Calibri" panose="020F0502020204030204"/>
              </a:rPr>
              <a:t>FOR A DEMO</a:t>
            </a:r>
          </a:p>
        </p:txBody>
      </p:sp>
    </p:spTree>
    <p:extLst>
      <p:ext uri="{BB962C8B-B14F-4D97-AF65-F5344CB8AC3E}">
        <p14:creationId xmlns:p14="http://schemas.microsoft.com/office/powerpoint/2010/main" val="29893513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0" y="908720"/>
            <a:ext cx="9144000" cy="792088"/>
          </a:xfrm>
          <a:prstGeom prst="rect">
            <a:avLst/>
          </a:prstGeom>
        </p:spPr>
        <p:txBody>
          <a:bodyPr/>
          <a:lstStyle/>
          <a:p>
            <a:r>
              <a:rPr lang="de-DE" dirty="0"/>
              <a:t>Summary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400" dirty="0"/>
              <a:t>We all have checklists – manual testing is error-prone</a:t>
            </a:r>
          </a:p>
          <a:p>
            <a:r>
              <a:rPr lang="en-GB" sz="2400" dirty="0"/>
              <a:t>Pester is a Unit Testing Framework for PowerShell</a:t>
            </a:r>
          </a:p>
          <a:p>
            <a:r>
              <a:rPr lang="en-GB" sz="2400" dirty="0"/>
              <a:t>You can use it to validate your infrastructure</a:t>
            </a:r>
          </a:p>
          <a:p>
            <a:r>
              <a:rPr lang="en-GB" sz="2400" dirty="0"/>
              <a:t>The basic syntax uses Describe, Context and It Code blocks</a:t>
            </a:r>
          </a:p>
          <a:p>
            <a:r>
              <a:rPr lang="en-GB" sz="2400" dirty="0"/>
              <a:t>The Should command is used for testing assertions</a:t>
            </a:r>
          </a:p>
          <a:p>
            <a:r>
              <a:rPr lang="en-GB" sz="2400" dirty="0"/>
              <a:t>Use the </a:t>
            </a:r>
            <a:r>
              <a:rPr lang="en-GB" sz="2400" dirty="0" err="1"/>
              <a:t>NunitXML</a:t>
            </a:r>
            <a:r>
              <a:rPr lang="en-GB" sz="2400" dirty="0"/>
              <a:t> output and the reportviewer.exe to make HTML reports</a:t>
            </a:r>
          </a:p>
        </p:txBody>
      </p:sp>
    </p:spTree>
    <p:extLst>
      <p:ext uri="{BB962C8B-B14F-4D97-AF65-F5344CB8AC3E}">
        <p14:creationId xmlns:p14="http://schemas.microsoft.com/office/powerpoint/2010/main" val="3109724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Now</a:t>
            </a:r>
            <a:r>
              <a:rPr lang="de-DE" dirty="0"/>
              <a:t>: 15 min break</a:t>
            </a:r>
          </a:p>
          <a:p>
            <a:endParaRPr lang="de-DE" dirty="0"/>
          </a:p>
          <a:p>
            <a:r>
              <a:rPr lang="de-DE" dirty="0"/>
              <a:t>Grab a </a:t>
            </a:r>
            <a:r>
              <a:rPr lang="de-DE" dirty="0" err="1"/>
              <a:t>coffee</a:t>
            </a:r>
            <a:endParaRPr lang="de-DE" dirty="0"/>
          </a:p>
          <a:p>
            <a:r>
              <a:rPr lang="de-DE" dirty="0" err="1"/>
              <a:t>Stay</a:t>
            </a:r>
            <a:r>
              <a:rPr lang="de-DE" dirty="0"/>
              <a:t> </a:t>
            </a:r>
            <a:r>
              <a:rPr lang="de-DE" dirty="0" err="1"/>
              <a:t>here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enjoy</a:t>
            </a:r>
            <a:r>
              <a:rPr lang="de-DE" dirty="0"/>
              <a:t> </a:t>
            </a:r>
            <a:r>
              <a:rPr lang="de-DE" dirty="0" err="1"/>
              <a:t>next</a:t>
            </a:r>
            <a:r>
              <a:rPr lang="de-DE" dirty="0"/>
              <a:t> </a:t>
            </a:r>
            <a:r>
              <a:rPr lang="de-DE" dirty="0" err="1"/>
              <a:t>presentation</a:t>
            </a:r>
            <a:endParaRPr lang="de-DE" dirty="0"/>
          </a:p>
          <a:p>
            <a:r>
              <a:rPr lang="de-DE" dirty="0"/>
              <a:t>Change </a:t>
            </a:r>
            <a:r>
              <a:rPr lang="de-DE" dirty="0" err="1"/>
              <a:t>track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switch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another</a:t>
            </a:r>
            <a:r>
              <a:rPr lang="de-DE" dirty="0"/>
              <a:t> </a:t>
            </a:r>
            <a:r>
              <a:rPr lang="de-DE" dirty="0" err="1"/>
              <a:t>room</a:t>
            </a:r>
            <a:endParaRPr lang="de-DE" dirty="0"/>
          </a:p>
          <a:p>
            <a:endParaRPr lang="de-DE" dirty="0"/>
          </a:p>
          <a:p>
            <a:r>
              <a:rPr lang="de-DE" dirty="0" err="1"/>
              <a:t>Ask</a:t>
            </a:r>
            <a:r>
              <a:rPr lang="de-DE" dirty="0"/>
              <a:t> </a:t>
            </a:r>
            <a:r>
              <a:rPr lang="de-DE" dirty="0" err="1"/>
              <a:t>me</a:t>
            </a:r>
            <a:r>
              <a:rPr lang="de-DE" dirty="0"/>
              <a:t> </a:t>
            </a:r>
            <a:r>
              <a:rPr lang="de-DE" dirty="0" err="1"/>
              <a:t>questions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meet</a:t>
            </a:r>
            <a:r>
              <a:rPr lang="de-DE" dirty="0"/>
              <a:t> </a:t>
            </a:r>
            <a:r>
              <a:rPr lang="de-DE" dirty="0" err="1"/>
              <a:t>me</a:t>
            </a:r>
            <a:r>
              <a:rPr lang="de-DE" dirty="0"/>
              <a:t> in a </a:t>
            </a:r>
            <a:r>
              <a:rPr lang="de-DE" dirty="0" err="1"/>
              <a:t>breakout</a:t>
            </a:r>
            <a:r>
              <a:rPr lang="de-DE" dirty="0"/>
              <a:t> </a:t>
            </a:r>
            <a:r>
              <a:rPr lang="de-DE" dirty="0" err="1"/>
              <a:t>session</a:t>
            </a:r>
            <a:r>
              <a:rPr lang="de-DE" dirty="0"/>
              <a:t> </a:t>
            </a:r>
            <a:r>
              <a:rPr lang="de-DE" dirty="0" err="1"/>
              <a:t>room</a:t>
            </a:r>
            <a:r>
              <a:rPr lang="de-DE" dirty="0"/>
              <a:t> </a:t>
            </a:r>
            <a:r>
              <a:rPr lang="de-DE" dirty="0" err="1"/>
              <a:t>afterwards</a:t>
            </a:r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Next </a:t>
            </a:r>
            <a:r>
              <a:rPr lang="de-DE" dirty="0" err="1"/>
              <a:t>Steps</a:t>
            </a:r>
            <a:r>
              <a:rPr lang="de-DE" dirty="0"/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3397310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de-DE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4664"/>
            <a:ext cx="9144000" cy="5596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57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el 1"/>
          <p:cNvSpPr>
            <a:spLocks noGrp="1"/>
          </p:cNvSpPr>
          <p:nvPr>
            <p:ph type="title"/>
          </p:nvPr>
        </p:nvSpPr>
        <p:spPr>
          <a:xfrm>
            <a:off x="20757" y="332656"/>
            <a:ext cx="9144000" cy="792088"/>
          </a:xfrm>
          <a:prstGeom prst="rect">
            <a:avLst/>
          </a:prstGeom>
        </p:spPr>
        <p:txBody>
          <a:bodyPr/>
          <a:lstStyle/>
          <a:p>
            <a:r>
              <a:rPr lang="de-DE" dirty="0"/>
              <a:t>How Many Checklists Do You Have?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930086" y="1224685"/>
            <a:ext cx="4219267" cy="316775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536" y="1340768"/>
            <a:ext cx="2419350" cy="21145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8424" y="1595029"/>
            <a:ext cx="3183617" cy="195914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83020" y="2315958"/>
            <a:ext cx="3429000" cy="26574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64702" y="2132856"/>
            <a:ext cx="2857500" cy="36766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31014" y="2743194"/>
            <a:ext cx="3408262" cy="274052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33364" y="3450052"/>
            <a:ext cx="3789392" cy="171432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29296" y="3600981"/>
            <a:ext cx="2905490" cy="285293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95536" y="357064"/>
            <a:ext cx="7848872" cy="6403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161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2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2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6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2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9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1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2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480" y="332656"/>
            <a:ext cx="9144000" cy="792088"/>
          </a:xfrm>
          <a:prstGeom prst="rect">
            <a:avLst/>
          </a:prstGeom>
        </p:spPr>
        <p:txBody>
          <a:bodyPr/>
          <a:lstStyle/>
          <a:p>
            <a:r>
              <a:rPr lang="de-DE" dirty="0"/>
              <a:t>What else?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How about Demos</a:t>
            </a:r>
          </a:p>
          <a:p>
            <a:r>
              <a:rPr lang="de-DE" dirty="0"/>
              <a:t>Presentations? – Ask the presenters here if they have used Pester to make sure their demos will work ;-) </a:t>
            </a:r>
          </a:p>
          <a:p>
            <a:r>
              <a:rPr lang="de-DE" dirty="0"/>
              <a:t>I‘m sure you are already thinking of more</a:t>
            </a:r>
          </a:p>
        </p:txBody>
      </p:sp>
    </p:spTree>
    <p:extLst>
      <p:ext uri="{BB962C8B-B14F-4D97-AF65-F5344CB8AC3E}">
        <p14:creationId xmlns:p14="http://schemas.microsoft.com/office/powerpoint/2010/main" val="3943332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480" y="332656"/>
            <a:ext cx="9144000" cy="79208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What is Pester?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 eaLnBrk="1" fontAlgn="auto" hangingPunct="1">
              <a:spcAft>
                <a:spcPts val="0"/>
              </a:spcAft>
              <a:buNone/>
              <a:tabLst/>
            </a:pPr>
            <a:r>
              <a:rPr lang="en-GB" sz="3600" kern="1200" dirty="0">
                <a:solidFill>
                  <a:prstClr val="black">
                    <a:tint val="75000"/>
                  </a:prstClr>
                </a:solidFill>
                <a:effectLst/>
                <a:ea typeface="+mn-ea"/>
              </a:rPr>
              <a:t>Pester provides a framework for </a:t>
            </a:r>
            <a:r>
              <a:rPr lang="en-GB" sz="3600" b="1" kern="1200" dirty="0">
                <a:solidFill>
                  <a:prstClr val="black">
                    <a:tint val="75000"/>
                  </a:prstClr>
                </a:solidFill>
                <a:effectLst/>
                <a:ea typeface="+mn-ea"/>
              </a:rPr>
              <a:t>running unit tests to execute and validate PowerShell commands from within PowerShell</a:t>
            </a:r>
            <a:endParaRPr lang="en-GB" sz="3600" kern="1200" dirty="0">
              <a:solidFill>
                <a:prstClr val="black">
                  <a:tint val="75000"/>
                </a:prstClr>
              </a:solidFill>
              <a:effectLst/>
              <a:ea typeface="+mn-ea"/>
            </a:endParaRPr>
          </a:p>
          <a:p>
            <a:endParaRPr lang="de-DE" dirty="0"/>
          </a:p>
        </p:txBody>
      </p:sp>
      <p:sp>
        <p:nvSpPr>
          <p:cNvPr id="5" name="TextBox 4"/>
          <p:cNvSpPr txBox="1"/>
          <p:nvPr/>
        </p:nvSpPr>
        <p:spPr>
          <a:xfrm>
            <a:off x="3995936" y="5239245"/>
            <a:ext cx="50619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hlinkClick r:id="rId3"/>
              </a:rPr>
              <a:t>https://github.com/pester/Pester</a:t>
            </a:r>
            <a:r>
              <a:rPr lang="en-GB" sz="2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22463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2656"/>
            <a:ext cx="9160720" cy="5556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7917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480" y="332656"/>
            <a:ext cx="9144000" cy="79208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What is Pester?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 eaLnBrk="1" fontAlgn="auto" hangingPunct="1">
              <a:spcAft>
                <a:spcPts val="0"/>
              </a:spcAft>
              <a:buNone/>
              <a:tabLst/>
            </a:pPr>
            <a:r>
              <a:rPr lang="en-GB" sz="3600" kern="1200" dirty="0">
                <a:solidFill>
                  <a:prstClr val="black">
                    <a:tint val="75000"/>
                  </a:prstClr>
                </a:solidFill>
                <a:effectLst/>
                <a:ea typeface="+mn-ea"/>
              </a:rPr>
              <a:t>Pester provides a framework for </a:t>
            </a:r>
            <a:r>
              <a:rPr lang="en-GB" sz="3600" b="1" kern="1200" dirty="0">
                <a:solidFill>
                  <a:prstClr val="black">
                    <a:tint val="75000"/>
                  </a:prstClr>
                </a:solidFill>
                <a:effectLst/>
                <a:ea typeface="+mn-ea"/>
              </a:rPr>
              <a:t>running unit tests to execute and validate PowerShell commands from within PowerShell</a:t>
            </a:r>
            <a:endParaRPr lang="en-GB" sz="3600" kern="1200" dirty="0">
              <a:solidFill>
                <a:prstClr val="black">
                  <a:tint val="75000"/>
                </a:prstClr>
              </a:solidFill>
              <a:effectLst/>
              <a:ea typeface="+mn-ea"/>
            </a:endParaRPr>
          </a:p>
          <a:p>
            <a:endParaRPr lang="de-DE" dirty="0"/>
          </a:p>
        </p:txBody>
      </p:sp>
      <p:sp>
        <p:nvSpPr>
          <p:cNvPr id="5" name="TextBox 4"/>
          <p:cNvSpPr txBox="1"/>
          <p:nvPr/>
        </p:nvSpPr>
        <p:spPr>
          <a:xfrm>
            <a:off x="3995936" y="5239245"/>
            <a:ext cx="50619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hlinkClick r:id="rId3"/>
              </a:rPr>
              <a:t>https://github.com/pester/Pester</a:t>
            </a:r>
            <a:r>
              <a:rPr lang="en-GB" sz="2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35978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480" y="332656"/>
            <a:ext cx="9144000" cy="79208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Apologies</a:t>
            </a:r>
            <a:endParaRPr lang="de-DE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5927" y="1266008"/>
            <a:ext cx="3778289" cy="4477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698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480" y="332656"/>
            <a:ext cx="9144000" cy="792088"/>
          </a:xfrm>
          <a:prstGeom prst="rect">
            <a:avLst/>
          </a:prstGeom>
        </p:spPr>
        <p:txBody>
          <a:bodyPr/>
          <a:lstStyle/>
          <a:p>
            <a:r>
              <a:rPr lang="en-GB" b="1" dirty="0"/>
              <a:t>Should Operators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496" y="1268760"/>
            <a:ext cx="9113984" cy="4392488"/>
          </a:xfrm>
        </p:spPr>
        <p:txBody>
          <a:bodyPr/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GB" sz="1400" b="1" dirty="0"/>
              <a:t>Be</a:t>
            </a:r>
            <a:r>
              <a:rPr lang="en-GB" sz="1400" dirty="0"/>
              <a:t>		  	Compares one object with another for equality. Case Insensitive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GB" sz="1400" b="1" dirty="0" err="1"/>
              <a:t>BeExactly</a:t>
            </a:r>
            <a:r>
              <a:rPr lang="en-GB" sz="1400" dirty="0"/>
              <a:t>	  	Compares one object with another for equality . Case Sensitive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GB" sz="1400" b="1" dirty="0" err="1"/>
              <a:t>BeGreaterThan</a:t>
            </a:r>
            <a:r>
              <a:rPr lang="en-GB" sz="1400" dirty="0"/>
              <a:t>  	Asserts that a number is greater than an expected value.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GB" sz="1400" b="1" dirty="0" err="1"/>
              <a:t>BeLessThan</a:t>
            </a:r>
            <a:r>
              <a:rPr lang="en-GB" sz="1400" dirty="0"/>
              <a:t>	   	Asserts that a number is less than an expected value.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GB" sz="1400" b="1" dirty="0" err="1"/>
              <a:t>BeLike</a:t>
            </a:r>
            <a:r>
              <a:rPr lang="en-GB" sz="1400" dirty="0"/>
              <a:t>	   		Asserts that the actual value matches a wildcard pattern using -like operator. Case Insensitive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GB" sz="1400" b="1" dirty="0" err="1"/>
              <a:t>BeLikeExactly</a:t>
            </a:r>
            <a:r>
              <a:rPr lang="en-GB" sz="1400" dirty="0"/>
              <a:t>	Asserts that the actual value matches a wildcard pattern using -like operator. Case Sensitive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GB" sz="1400" b="1" dirty="0" err="1"/>
              <a:t>BeOfType</a:t>
            </a:r>
            <a:r>
              <a:rPr lang="en-GB" sz="1400" dirty="0"/>
              <a:t>	   	Asserts that the actual value should be an object of a specified type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GB" sz="1400" b="1" dirty="0"/>
              <a:t>Exist</a:t>
            </a:r>
            <a:r>
              <a:rPr lang="en-GB" sz="1400" dirty="0"/>
              <a:t>		   	Does not perform any comparison but checks if the object calling Exist is present in a PS Provider.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GB" sz="1400" b="1" dirty="0"/>
              <a:t>Contain</a:t>
            </a:r>
            <a:r>
              <a:rPr lang="en-GB" sz="1400" dirty="0"/>
              <a:t>	   	Checks to see if a file contains the specified text. Case Insensitive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GB" sz="1400" b="1" dirty="0" err="1"/>
              <a:t>ContainExactly</a:t>
            </a:r>
            <a:r>
              <a:rPr lang="en-GB" sz="1400" dirty="0"/>
              <a:t>   	Checks to see if a file contains the specified text. Case Sensitive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GB" sz="1400" b="1" dirty="0"/>
              <a:t>Match</a:t>
            </a:r>
            <a:r>
              <a:rPr lang="en-GB" sz="1400" dirty="0"/>
              <a:t>	   		Uses a regular expression to compare two objects. Case Insensitive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GB" sz="1400" b="1" dirty="0" err="1"/>
              <a:t>MatchExactly</a:t>
            </a:r>
            <a:r>
              <a:rPr lang="en-GB" sz="1400" dirty="0"/>
              <a:t>	Uses a regular expression to compare two objects. Case Sensitive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GB" sz="1400" b="1" dirty="0"/>
              <a:t>Throw</a:t>
            </a:r>
            <a:r>
              <a:rPr lang="en-GB" sz="1400" dirty="0"/>
              <a:t>	   		Checks if an exception was thrown in the input </a:t>
            </a:r>
            <a:r>
              <a:rPr lang="en-GB" sz="1400" dirty="0" err="1"/>
              <a:t>ScriptBlock</a:t>
            </a:r>
            <a:r>
              <a:rPr lang="en-GB" sz="1400" dirty="0"/>
              <a:t>. 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GB" sz="1400" b="1" dirty="0" err="1"/>
              <a:t>BeNullOrEmpty</a:t>
            </a:r>
            <a:r>
              <a:rPr lang="en-GB" sz="1400" dirty="0"/>
              <a:t> 	Checks values for null or empty (strings).</a:t>
            </a:r>
          </a:p>
          <a:p>
            <a:endParaRPr lang="de-DE" sz="1400" dirty="0"/>
          </a:p>
        </p:txBody>
      </p:sp>
      <p:sp>
        <p:nvSpPr>
          <p:cNvPr id="6" name="TextBox 5"/>
          <p:cNvSpPr txBox="1"/>
          <p:nvPr/>
        </p:nvSpPr>
        <p:spPr>
          <a:xfrm>
            <a:off x="107504" y="5373216"/>
            <a:ext cx="105927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I Hate slides with lots of text but I think this one is valid</a:t>
            </a:r>
          </a:p>
        </p:txBody>
      </p:sp>
    </p:spTree>
    <p:extLst>
      <p:ext uri="{BB962C8B-B14F-4D97-AF65-F5344CB8AC3E}">
        <p14:creationId xmlns:p14="http://schemas.microsoft.com/office/powerpoint/2010/main" val="610033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www.IT-Visions.de">
  <a:themeElements>
    <a:clrScheme name="www.IT-Visions.de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0070C0"/>
      </a:hlink>
      <a:folHlink>
        <a:srgbClr val="B2B2B2"/>
      </a:folHlink>
    </a:clrScheme>
    <a:fontScheme name="Präsentation IT-Objec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800" b="0" i="0" u="none" strike="noStrike" cap="none" normalizeH="0" baseline="0" smtClean="0">
            <a:ln>
              <a:noFill/>
            </a:ln>
            <a:solidFill>
              <a:schemeClr val="bg1"/>
            </a:solidFill>
            <a:effectDag name="">
              <a:cont type="tree" name="">
                <a:effect ref="fillLine"/>
                <a:outerShdw dist="38100" dir="13500000" algn="br">
                  <a:schemeClr val="bg1">
                    <a:lumMod val="200000"/>
                    <a:satMod val="200000"/>
                  </a:schemeClr>
                </a:outerShdw>
              </a:cont>
              <a:cont type="tree" name="">
                <a:effect ref="fillLine"/>
                <a:outerShdw dist="38100" dir="2700000" algn="tl">
                  <a:schemeClr val="bg1">
                    <a:lumMod val="60000"/>
                    <a:satMod val="60000"/>
                  </a:schemeClr>
                </a:outerShdw>
              </a:cont>
              <a:effect ref="fillLine"/>
            </a:effectDag>
            <a:latin typeface="Tahom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800" b="0" i="0" u="none" strike="noStrike" cap="none" normalizeH="0" baseline="0" smtClean="0">
            <a:ln>
              <a:noFill/>
            </a:ln>
            <a:solidFill>
              <a:schemeClr val="bg1"/>
            </a:solidFill>
            <a:effectDag name="">
              <a:cont type="tree" name="">
                <a:effect ref="fillLine"/>
                <a:outerShdw dist="38100" dir="13500000" algn="br">
                  <a:schemeClr val="bg1">
                    <a:lumMod val="200000"/>
                    <a:satMod val="200000"/>
                  </a:schemeClr>
                </a:outerShdw>
              </a:cont>
              <a:cont type="tree" name="">
                <a:effect ref="fillLine"/>
                <a:outerShdw dist="38100" dir="2700000" algn="tl">
                  <a:schemeClr val="bg1">
                    <a:lumMod val="60000"/>
                    <a:satMod val="60000"/>
                  </a:schemeClr>
                </a:outerShdw>
              </a:cont>
              <a:effect ref="fillLine"/>
            </a:effectDag>
            <a:latin typeface="Tahoma" pitchFamily="34" charset="0"/>
          </a:defRPr>
        </a:defPPr>
      </a:lstStyle>
    </a:lnDef>
  </a:objectDefaults>
  <a:extraClrSchemeLst>
    <a:extraClrScheme>
      <a:clrScheme name="Präsentation IT-Object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äsentation IT-Objects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äsentation IT-Objects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äsentation IT-Objects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äsentation IT-Objects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äsentation IT-Objects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äsentation IT-Objects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ITV</Template>
  <TotalTime>211</TotalTime>
  <Words>473</Words>
  <Application>Microsoft Office PowerPoint</Application>
  <PresentationFormat>On-screen Show (4:3)</PresentationFormat>
  <Paragraphs>82</Paragraphs>
  <Slides>15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15</vt:i4>
      </vt:variant>
    </vt:vector>
  </HeadingPairs>
  <TitlesOfParts>
    <vt:vector size="28" baseType="lpstr">
      <vt:lpstr>Arial</vt:lpstr>
      <vt:lpstr>Calibri</vt:lpstr>
      <vt:lpstr>Calibri Light</vt:lpstr>
      <vt:lpstr>Lucida Console</vt:lpstr>
      <vt:lpstr>Roboto</vt:lpstr>
      <vt:lpstr>Roboto Black</vt:lpstr>
      <vt:lpstr>Roboto Condensed</vt:lpstr>
      <vt:lpstr>Tahoma</vt:lpstr>
      <vt:lpstr>Ubuntu Mono</vt:lpstr>
      <vt:lpstr>Wingdings</vt:lpstr>
      <vt:lpstr>www.IT-Visions.de</vt:lpstr>
      <vt:lpstr>Custom Design</vt:lpstr>
      <vt:lpstr>1_Office Theme</vt:lpstr>
      <vt:lpstr>PowerPoint Presentation</vt:lpstr>
      <vt:lpstr>PowerPoint Presentation</vt:lpstr>
      <vt:lpstr>How Many Checklists Do You Have?</vt:lpstr>
      <vt:lpstr>What else?</vt:lpstr>
      <vt:lpstr>What is Pester?</vt:lpstr>
      <vt:lpstr>PowerPoint Presentation</vt:lpstr>
      <vt:lpstr>What is Pester?</vt:lpstr>
      <vt:lpstr>Apologies</vt:lpstr>
      <vt:lpstr>Should Operators</vt:lpstr>
      <vt:lpstr>So What Can You Validate?</vt:lpstr>
      <vt:lpstr>Round Up</vt:lpstr>
      <vt:lpstr>PowerPoint Presentation</vt:lpstr>
      <vt:lpstr>PowerPoint Presentation</vt:lpstr>
      <vt:lpstr>Summary</vt:lpstr>
      <vt:lpstr>Next Steps...</vt:lpstr>
    </vt:vector>
  </TitlesOfParts>
  <Manager>Dr. Tobias Weltner</Manager>
  <Company>www.powershell.de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Thema Untertitel</dc:title>
  <dc:subject>PowerShell Konferenz</dc:subject>
  <dc:creator>Dr. Tobias Weltner</dc:creator>
  <dc:description>(C) Dr. Tobias Weltner</dc:description>
  <cp:lastModifiedBy>Rob Sewell</cp:lastModifiedBy>
  <cp:revision>169</cp:revision>
  <dcterms:created xsi:type="dcterms:W3CDTF">2007-07-20T07:41:41Z</dcterms:created>
  <dcterms:modified xsi:type="dcterms:W3CDTF">2017-05-07T07:50:56Z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Eigentümer">
    <vt:lpwstr>www.IT-Visions.de</vt:lpwstr>
  </property>
  <property fmtid="{D5CDD505-2E9C-101B-9397-08002B2CF9AE}" pid="3" name="Gegenstand">
    <vt:lpwstr>www.IT-Visions.de</vt:lpwstr>
  </property>
  <property fmtid="{D5CDD505-2E9C-101B-9397-08002B2CF9AE}" pid="4" name="Erstellt von">
    <vt:lpwstr>www.IT-Visions.de</vt:lpwstr>
  </property>
  <property fmtid="{D5CDD505-2E9C-101B-9397-08002B2CF9AE}" pid="5" name="Abteilung">
    <vt:lpwstr>www.IT-Visions.de</vt:lpwstr>
  </property>
  <property fmtid="{D5CDD505-2E9C-101B-9397-08002B2CF9AE}" pid="6" name="Kunde">
    <vt:lpwstr>www.IT-Visions.de</vt:lpwstr>
  </property>
  <property fmtid="{D5CDD505-2E9C-101B-9397-08002B2CF9AE}" pid="7" name="Verleger">
    <vt:lpwstr>www.IT-Visions.de</vt:lpwstr>
  </property>
</Properties>
</file>